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7"/>
  </p:notesMasterIdLst>
  <p:sldIdLst>
    <p:sldId id="256" r:id="rId2"/>
    <p:sldId id="300" r:id="rId3"/>
    <p:sldId id="270" r:id="rId4"/>
    <p:sldId id="324" r:id="rId5"/>
    <p:sldId id="274" r:id="rId6"/>
    <p:sldId id="277" r:id="rId7"/>
    <p:sldId id="276" r:id="rId8"/>
    <p:sldId id="301" r:id="rId9"/>
    <p:sldId id="315" r:id="rId10"/>
    <p:sldId id="275" r:id="rId11"/>
    <p:sldId id="321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3" r:id="rId29"/>
    <p:sldId id="312" r:id="rId30"/>
    <p:sldId id="311" r:id="rId31"/>
    <p:sldId id="314" r:id="rId32"/>
    <p:sldId id="272" r:id="rId33"/>
    <p:sldId id="293" r:id="rId34"/>
    <p:sldId id="287" r:id="rId35"/>
    <p:sldId id="292" r:id="rId36"/>
    <p:sldId id="294" r:id="rId37"/>
    <p:sldId id="288" r:id="rId38"/>
    <p:sldId id="316" r:id="rId39"/>
    <p:sldId id="322" r:id="rId40"/>
    <p:sldId id="317" r:id="rId41"/>
    <p:sldId id="318" r:id="rId42"/>
    <p:sldId id="319" r:id="rId43"/>
    <p:sldId id="320" r:id="rId44"/>
    <p:sldId id="323" r:id="rId45"/>
    <p:sldId id="325" r:id="rId46"/>
  </p:sldIdLst>
  <p:sldSz cx="9144000" cy="6858000" type="screen4x3"/>
  <p:notesSz cx="6781800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877" autoAdjust="0"/>
  </p:normalViewPr>
  <p:slideViewPr>
    <p:cSldViewPr>
      <p:cViewPr>
        <p:scale>
          <a:sx n="75" d="100"/>
          <a:sy n="75" d="100"/>
        </p:scale>
        <p:origin x="-14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F921D-59B3-4F5A-A346-9B3E8844CF5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902C50A-9541-44E4-96E1-10ACD3F19AC7}">
      <dgm:prSet phldrT="[Szöveg]"/>
      <dgm:spPr/>
      <dgm:t>
        <a:bodyPr/>
        <a:lstStyle/>
        <a:p>
          <a:r>
            <a:rPr lang="hu-HU" dirty="0" smtClean="0"/>
            <a:t>Ha a tagállamok önállónak határozzák meg a monetáris politikájukat</a:t>
          </a:r>
          <a:endParaRPr lang="hu-HU" dirty="0"/>
        </a:p>
      </dgm:t>
    </dgm:pt>
    <dgm:pt modelId="{41B98B76-3121-4A47-89DA-CC9769C4A2B7}" type="parTrans" cxnId="{DE70EB6B-CAFD-4B35-B50D-B4453CEE5832}">
      <dgm:prSet/>
      <dgm:spPr/>
      <dgm:t>
        <a:bodyPr/>
        <a:lstStyle/>
        <a:p>
          <a:endParaRPr lang="hu-HU"/>
        </a:p>
      </dgm:t>
    </dgm:pt>
    <dgm:pt modelId="{32AF2699-4030-4062-9A7A-10C4BC766D57}" type="sibTrans" cxnId="{DE70EB6B-CAFD-4B35-B50D-B4453CEE5832}">
      <dgm:prSet/>
      <dgm:spPr/>
      <dgm:t>
        <a:bodyPr/>
        <a:lstStyle/>
        <a:p>
          <a:endParaRPr lang="hu-HU"/>
        </a:p>
      </dgm:t>
    </dgm:pt>
    <dgm:pt modelId="{2D635C5D-0C36-40BF-A774-88A1467F9BBB}">
      <dgm:prSet phldrT="[Szöveg]"/>
      <dgm:spPr/>
      <dgm:t>
        <a:bodyPr/>
        <a:lstStyle/>
        <a:p>
          <a:r>
            <a:rPr lang="hu-HU" b="0" dirty="0" smtClean="0">
              <a:solidFill>
                <a:schemeClr val="tx1"/>
              </a:solidFill>
              <a:latin typeface="+mj-lt"/>
            </a:rPr>
            <a:t>Valuták átváltásához különböző tranzakciók</a:t>
          </a:r>
          <a:endParaRPr lang="hu-HU" b="0" dirty="0">
            <a:solidFill>
              <a:schemeClr val="tx1"/>
            </a:solidFill>
          </a:endParaRPr>
        </a:p>
      </dgm:t>
    </dgm:pt>
    <dgm:pt modelId="{F1A512A8-0CA7-4C33-B15F-BD3CA02A9941}" type="parTrans" cxnId="{1FD34D4F-33F6-41A0-B3AB-78508E9ECB3E}">
      <dgm:prSet/>
      <dgm:spPr/>
      <dgm:t>
        <a:bodyPr/>
        <a:lstStyle/>
        <a:p>
          <a:endParaRPr lang="hu-HU"/>
        </a:p>
      </dgm:t>
    </dgm:pt>
    <dgm:pt modelId="{71FC1C3B-8433-48EA-BB66-6116099B1307}" type="sibTrans" cxnId="{1FD34D4F-33F6-41A0-B3AB-78508E9ECB3E}">
      <dgm:prSet/>
      <dgm:spPr/>
      <dgm:t>
        <a:bodyPr/>
        <a:lstStyle/>
        <a:p>
          <a:endParaRPr lang="hu-HU"/>
        </a:p>
      </dgm:t>
    </dgm:pt>
    <dgm:pt modelId="{A8B3AE4F-B767-4FDD-B666-BC61A00D896C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Nehezen tervezhető gazdasági haszon</a:t>
          </a:r>
          <a:endParaRPr lang="hu-HU" dirty="0">
            <a:solidFill>
              <a:schemeClr val="tx1"/>
            </a:solidFill>
          </a:endParaRPr>
        </a:p>
      </dgm:t>
    </dgm:pt>
    <dgm:pt modelId="{6A7F11F3-04A5-483C-B4C6-FD24F636C10F}" type="parTrans" cxnId="{C7E2F602-AA3C-44C1-9A54-041EEA0B6AA6}">
      <dgm:prSet/>
      <dgm:spPr/>
      <dgm:t>
        <a:bodyPr/>
        <a:lstStyle/>
        <a:p>
          <a:endParaRPr lang="hu-HU"/>
        </a:p>
      </dgm:t>
    </dgm:pt>
    <dgm:pt modelId="{100B71D3-775C-4E57-8EF4-722BDF38DBC7}" type="sibTrans" cxnId="{C7E2F602-AA3C-44C1-9A54-041EEA0B6AA6}">
      <dgm:prSet/>
      <dgm:spPr/>
      <dgm:t>
        <a:bodyPr/>
        <a:lstStyle/>
        <a:p>
          <a:endParaRPr lang="hu-HU"/>
        </a:p>
      </dgm:t>
    </dgm:pt>
    <dgm:pt modelId="{8439B374-65A1-441F-8699-91924D278AF2}">
      <dgm:prSet phldrT="[Szöveg]"/>
      <dgm:spPr/>
      <dgm:t>
        <a:bodyPr/>
        <a:lstStyle/>
        <a:p>
          <a:r>
            <a:rPr lang="hu-HU" dirty="0" smtClean="0"/>
            <a:t>Árfolyam-ingadozások</a:t>
          </a:r>
          <a:endParaRPr lang="hu-HU" dirty="0"/>
        </a:p>
      </dgm:t>
    </dgm:pt>
    <dgm:pt modelId="{1250AFB4-D3C2-43F0-8293-BFD83620F106}" type="parTrans" cxnId="{E468C926-1970-45A5-8F38-B9898C5DC2E7}">
      <dgm:prSet/>
      <dgm:spPr/>
      <dgm:t>
        <a:bodyPr/>
        <a:lstStyle/>
        <a:p>
          <a:endParaRPr lang="hu-HU"/>
        </a:p>
      </dgm:t>
    </dgm:pt>
    <dgm:pt modelId="{55E2EA57-75B0-4A6C-9BC3-CD7A4F42E23C}" type="sibTrans" cxnId="{E468C926-1970-45A5-8F38-B9898C5DC2E7}">
      <dgm:prSet/>
      <dgm:spPr/>
      <dgm:t>
        <a:bodyPr/>
        <a:lstStyle/>
        <a:p>
          <a:endParaRPr lang="hu-HU"/>
        </a:p>
      </dgm:t>
    </dgm:pt>
    <dgm:pt modelId="{94E86365-02AF-4DB8-9C33-DDA46F64C94A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Instabil helyzet</a:t>
          </a:r>
          <a:endParaRPr lang="hu-HU" dirty="0">
            <a:solidFill>
              <a:schemeClr val="tx1"/>
            </a:solidFill>
          </a:endParaRPr>
        </a:p>
      </dgm:t>
    </dgm:pt>
    <dgm:pt modelId="{C74CD07D-13B9-41F4-AFBB-D57A7899B18D}" type="parTrans" cxnId="{3FB9BCFE-33A7-47E4-8FCB-ED56CA8C221A}">
      <dgm:prSet/>
      <dgm:spPr/>
      <dgm:t>
        <a:bodyPr/>
        <a:lstStyle/>
        <a:p>
          <a:endParaRPr lang="hu-HU"/>
        </a:p>
      </dgm:t>
    </dgm:pt>
    <dgm:pt modelId="{63201273-848F-4F95-9AD2-7BF78DC396BE}" type="sibTrans" cxnId="{3FB9BCFE-33A7-47E4-8FCB-ED56CA8C221A}">
      <dgm:prSet/>
      <dgm:spPr/>
      <dgm:t>
        <a:bodyPr/>
        <a:lstStyle/>
        <a:p>
          <a:endParaRPr lang="hu-HU"/>
        </a:p>
      </dgm:t>
    </dgm:pt>
    <dgm:pt modelId="{A55B013A-FAAD-4E4E-B196-92CD8C9C265D}">
      <dgm:prSet phldrT="[Szöveg]"/>
      <dgm:spPr/>
      <dgm:t>
        <a:bodyPr/>
        <a:lstStyle/>
        <a:p>
          <a:r>
            <a:rPr lang="hu-HU" dirty="0" smtClean="0">
              <a:latin typeface="+mj-lt"/>
            </a:rPr>
            <a:t>Alááshatja a vámunió és a közös piacból származó előnyöket.</a:t>
          </a:r>
          <a:endParaRPr lang="hu-HU" dirty="0"/>
        </a:p>
      </dgm:t>
    </dgm:pt>
    <dgm:pt modelId="{55EE4EF5-70C3-421C-8CA4-525484A7AF32}" type="parTrans" cxnId="{9044795A-172F-4259-BD9F-A4426A50F50B}">
      <dgm:prSet/>
      <dgm:spPr/>
      <dgm:t>
        <a:bodyPr/>
        <a:lstStyle/>
        <a:p>
          <a:endParaRPr lang="hu-HU"/>
        </a:p>
      </dgm:t>
    </dgm:pt>
    <dgm:pt modelId="{44BB96A4-3441-458F-B34F-C53D4C18FD57}" type="sibTrans" cxnId="{9044795A-172F-4259-BD9F-A4426A50F50B}">
      <dgm:prSet/>
      <dgm:spPr/>
      <dgm:t>
        <a:bodyPr/>
        <a:lstStyle/>
        <a:p>
          <a:endParaRPr lang="hu-HU"/>
        </a:p>
      </dgm:t>
    </dgm:pt>
    <dgm:pt modelId="{15675221-64D0-47C6-AF41-5D49206B163A}">
      <dgm:prSet phldrT="[Szöveg]"/>
      <dgm:spPr/>
      <dgm:t>
        <a:bodyPr/>
        <a:lstStyle/>
        <a:p>
          <a:r>
            <a:rPr lang="hu-HU" b="1" dirty="0" smtClean="0"/>
            <a:t>Tagállamok monetáris integrációjának kiépítése.</a:t>
          </a:r>
          <a:endParaRPr lang="hu-HU" b="1" dirty="0"/>
        </a:p>
      </dgm:t>
    </dgm:pt>
    <dgm:pt modelId="{5125AEF5-F862-4AC7-AEDB-FF1DFBBF380C}" type="parTrans" cxnId="{85FDFB26-D0AF-4A0B-BBFD-6AF62F46C99C}">
      <dgm:prSet/>
      <dgm:spPr/>
      <dgm:t>
        <a:bodyPr/>
        <a:lstStyle/>
        <a:p>
          <a:endParaRPr lang="hu-HU"/>
        </a:p>
      </dgm:t>
    </dgm:pt>
    <dgm:pt modelId="{F10F23B2-ADDC-47C2-9B89-7AA15A0E3AFE}" type="sibTrans" cxnId="{85FDFB26-D0AF-4A0B-BBFD-6AF62F46C99C}">
      <dgm:prSet/>
      <dgm:spPr/>
      <dgm:t>
        <a:bodyPr/>
        <a:lstStyle/>
        <a:p>
          <a:endParaRPr lang="hu-HU"/>
        </a:p>
      </dgm:t>
    </dgm:pt>
    <dgm:pt modelId="{D796E2B2-2056-44F1-B08F-9B285ADAFDDB}" type="pres">
      <dgm:prSet presAssocID="{0AAF921D-59B3-4F5A-A346-9B3E8844CF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9944996-B86A-43A8-9EF2-0FB6398A20A0}" type="pres">
      <dgm:prSet presAssocID="{A55B013A-FAAD-4E4E-B196-92CD8C9C265D}" presName="boxAndChildren" presStyleCnt="0"/>
      <dgm:spPr/>
    </dgm:pt>
    <dgm:pt modelId="{FC158A4D-0A44-4992-A839-300D45453DEC}" type="pres">
      <dgm:prSet presAssocID="{A55B013A-FAAD-4E4E-B196-92CD8C9C265D}" presName="parentTextBox" presStyleLbl="node1" presStyleIdx="0" presStyleCnt="3"/>
      <dgm:spPr/>
      <dgm:t>
        <a:bodyPr/>
        <a:lstStyle/>
        <a:p>
          <a:endParaRPr lang="hu-HU"/>
        </a:p>
      </dgm:t>
    </dgm:pt>
    <dgm:pt modelId="{6AAB611D-C4E0-42AD-8C95-A5A883E373A0}" type="pres">
      <dgm:prSet presAssocID="{A55B013A-FAAD-4E4E-B196-92CD8C9C265D}" presName="entireBox" presStyleLbl="node1" presStyleIdx="0" presStyleCnt="3"/>
      <dgm:spPr/>
      <dgm:t>
        <a:bodyPr/>
        <a:lstStyle/>
        <a:p>
          <a:endParaRPr lang="hu-HU"/>
        </a:p>
      </dgm:t>
    </dgm:pt>
    <dgm:pt modelId="{994EF6F5-DA3A-4C8E-8BF2-B15454629610}" type="pres">
      <dgm:prSet presAssocID="{A55B013A-FAAD-4E4E-B196-92CD8C9C265D}" presName="descendantBox" presStyleCnt="0"/>
      <dgm:spPr/>
    </dgm:pt>
    <dgm:pt modelId="{96CD6C40-7968-4192-A906-63E0D592C4E6}" type="pres">
      <dgm:prSet presAssocID="{15675221-64D0-47C6-AF41-5D49206B163A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62F52D-9D5C-42F1-B075-8D580A57462E}" type="pres">
      <dgm:prSet presAssocID="{55E2EA57-75B0-4A6C-9BC3-CD7A4F42E23C}" presName="sp" presStyleCnt="0"/>
      <dgm:spPr/>
    </dgm:pt>
    <dgm:pt modelId="{9050BB9A-F86A-46A4-866B-0776BCD9B46A}" type="pres">
      <dgm:prSet presAssocID="{8439B374-65A1-441F-8699-91924D278AF2}" presName="arrowAndChildren" presStyleCnt="0"/>
      <dgm:spPr/>
    </dgm:pt>
    <dgm:pt modelId="{84C1ADFE-16E8-49DE-9AFB-BC085115B64C}" type="pres">
      <dgm:prSet presAssocID="{8439B374-65A1-441F-8699-91924D278AF2}" presName="parentTextArrow" presStyleLbl="node1" presStyleIdx="0" presStyleCnt="3"/>
      <dgm:spPr/>
      <dgm:t>
        <a:bodyPr/>
        <a:lstStyle/>
        <a:p>
          <a:endParaRPr lang="hu-HU"/>
        </a:p>
      </dgm:t>
    </dgm:pt>
    <dgm:pt modelId="{BD8464E3-B726-4F97-A872-67838515C5FD}" type="pres">
      <dgm:prSet presAssocID="{8439B374-65A1-441F-8699-91924D278AF2}" presName="arrow" presStyleLbl="node1" presStyleIdx="1" presStyleCnt="3"/>
      <dgm:spPr/>
      <dgm:t>
        <a:bodyPr/>
        <a:lstStyle/>
        <a:p>
          <a:endParaRPr lang="hu-HU"/>
        </a:p>
      </dgm:t>
    </dgm:pt>
    <dgm:pt modelId="{AE0A7DBB-880C-4D9F-AF5D-6373CE4B4A68}" type="pres">
      <dgm:prSet presAssocID="{8439B374-65A1-441F-8699-91924D278AF2}" presName="descendantArrow" presStyleCnt="0"/>
      <dgm:spPr/>
    </dgm:pt>
    <dgm:pt modelId="{2D0A10AD-C9D7-4091-8C8A-2480CBCE8081}" type="pres">
      <dgm:prSet presAssocID="{94E86365-02AF-4DB8-9C33-DDA46F64C94A}" presName="childTextArrow" presStyleLbl="fgAccFollowNode1" presStyleIdx="1" presStyleCnt="4" custLinFactNeighborY="35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3BB999-A769-4FB9-9910-3F7637EB4D1A}" type="pres">
      <dgm:prSet presAssocID="{32AF2699-4030-4062-9A7A-10C4BC766D57}" presName="sp" presStyleCnt="0"/>
      <dgm:spPr/>
    </dgm:pt>
    <dgm:pt modelId="{36F84F9F-9142-4787-B734-5EFBAA324C0B}" type="pres">
      <dgm:prSet presAssocID="{A902C50A-9541-44E4-96E1-10ACD3F19AC7}" presName="arrowAndChildren" presStyleCnt="0"/>
      <dgm:spPr/>
    </dgm:pt>
    <dgm:pt modelId="{55385F23-2764-4BDA-822C-6A701E1CC879}" type="pres">
      <dgm:prSet presAssocID="{A902C50A-9541-44E4-96E1-10ACD3F19AC7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82D17472-5F72-4FB3-A49D-1C4FDDD78D26}" type="pres">
      <dgm:prSet presAssocID="{A902C50A-9541-44E4-96E1-10ACD3F19AC7}" presName="arrow" presStyleLbl="node1" presStyleIdx="2" presStyleCnt="3" custLinFactNeighborX="-249" custLinFactNeighborY="-2127"/>
      <dgm:spPr/>
      <dgm:t>
        <a:bodyPr/>
        <a:lstStyle/>
        <a:p>
          <a:endParaRPr lang="hu-HU"/>
        </a:p>
      </dgm:t>
    </dgm:pt>
    <dgm:pt modelId="{4BA902BB-0DB0-4D96-90DC-D0B6D173D592}" type="pres">
      <dgm:prSet presAssocID="{A902C50A-9541-44E4-96E1-10ACD3F19AC7}" presName="descendantArrow" presStyleCnt="0"/>
      <dgm:spPr/>
    </dgm:pt>
    <dgm:pt modelId="{BC528C60-D076-4433-A94C-6203A943F554}" type="pres">
      <dgm:prSet presAssocID="{2D635C5D-0C36-40BF-A774-88A1467F9BBB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A55B00-BBBA-4088-883A-3AB1A1F3E887}" type="pres">
      <dgm:prSet presAssocID="{A8B3AE4F-B767-4FDD-B666-BC61A00D896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FB9BCFE-33A7-47E4-8FCB-ED56CA8C221A}" srcId="{8439B374-65A1-441F-8699-91924D278AF2}" destId="{94E86365-02AF-4DB8-9C33-DDA46F64C94A}" srcOrd="0" destOrd="0" parTransId="{C74CD07D-13B9-41F4-AFBB-D57A7899B18D}" sibTransId="{63201273-848F-4F95-9AD2-7BF78DC396BE}"/>
    <dgm:cxn modelId="{2CA44300-7C7E-4539-A8DF-20E0CAA1BE0D}" type="presOf" srcId="{A8B3AE4F-B767-4FDD-B666-BC61A00D896C}" destId="{73A55B00-BBBA-4088-883A-3AB1A1F3E887}" srcOrd="0" destOrd="0" presId="urn:microsoft.com/office/officeart/2005/8/layout/process4"/>
    <dgm:cxn modelId="{447672B6-7FF3-4F0B-A963-A0EB61A7A31F}" type="presOf" srcId="{A55B013A-FAAD-4E4E-B196-92CD8C9C265D}" destId="{FC158A4D-0A44-4992-A839-300D45453DEC}" srcOrd="0" destOrd="0" presId="urn:microsoft.com/office/officeart/2005/8/layout/process4"/>
    <dgm:cxn modelId="{A8E3B487-DD72-4B4C-AC50-C5AB93ED0F8B}" type="presOf" srcId="{8439B374-65A1-441F-8699-91924D278AF2}" destId="{84C1ADFE-16E8-49DE-9AFB-BC085115B64C}" srcOrd="0" destOrd="0" presId="urn:microsoft.com/office/officeart/2005/8/layout/process4"/>
    <dgm:cxn modelId="{BAA46FC9-435A-472C-92B7-0A7479F4CEFE}" type="presOf" srcId="{8439B374-65A1-441F-8699-91924D278AF2}" destId="{BD8464E3-B726-4F97-A872-67838515C5FD}" srcOrd="1" destOrd="0" presId="urn:microsoft.com/office/officeart/2005/8/layout/process4"/>
    <dgm:cxn modelId="{1829DC72-469F-48EE-A3D7-4E58C92549C1}" type="presOf" srcId="{A902C50A-9541-44E4-96E1-10ACD3F19AC7}" destId="{82D17472-5F72-4FB3-A49D-1C4FDDD78D26}" srcOrd="1" destOrd="0" presId="urn:microsoft.com/office/officeart/2005/8/layout/process4"/>
    <dgm:cxn modelId="{F10A57FB-5C1E-4D75-B95A-BD2253BD2190}" type="presOf" srcId="{94E86365-02AF-4DB8-9C33-DDA46F64C94A}" destId="{2D0A10AD-C9D7-4091-8C8A-2480CBCE8081}" srcOrd="0" destOrd="0" presId="urn:microsoft.com/office/officeart/2005/8/layout/process4"/>
    <dgm:cxn modelId="{85FDFB26-D0AF-4A0B-BBFD-6AF62F46C99C}" srcId="{A55B013A-FAAD-4E4E-B196-92CD8C9C265D}" destId="{15675221-64D0-47C6-AF41-5D49206B163A}" srcOrd="0" destOrd="0" parTransId="{5125AEF5-F862-4AC7-AEDB-FF1DFBBF380C}" sibTransId="{F10F23B2-ADDC-47C2-9B89-7AA15A0E3AFE}"/>
    <dgm:cxn modelId="{9044795A-172F-4259-BD9F-A4426A50F50B}" srcId="{0AAF921D-59B3-4F5A-A346-9B3E8844CF5E}" destId="{A55B013A-FAAD-4E4E-B196-92CD8C9C265D}" srcOrd="2" destOrd="0" parTransId="{55EE4EF5-70C3-421C-8CA4-525484A7AF32}" sibTransId="{44BB96A4-3441-458F-B34F-C53D4C18FD57}"/>
    <dgm:cxn modelId="{618D3220-B750-44E7-9E44-A2143DEE5F7C}" type="presOf" srcId="{A55B013A-FAAD-4E4E-B196-92CD8C9C265D}" destId="{6AAB611D-C4E0-42AD-8C95-A5A883E373A0}" srcOrd="1" destOrd="0" presId="urn:microsoft.com/office/officeart/2005/8/layout/process4"/>
    <dgm:cxn modelId="{85D37574-FE1C-4E55-AE03-4B93E5267C52}" type="presOf" srcId="{15675221-64D0-47C6-AF41-5D49206B163A}" destId="{96CD6C40-7968-4192-A906-63E0D592C4E6}" srcOrd="0" destOrd="0" presId="urn:microsoft.com/office/officeart/2005/8/layout/process4"/>
    <dgm:cxn modelId="{E468C926-1970-45A5-8F38-B9898C5DC2E7}" srcId="{0AAF921D-59B3-4F5A-A346-9B3E8844CF5E}" destId="{8439B374-65A1-441F-8699-91924D278AF2}" srcOrd="1" destOrd="0" parTransId="{1250AFB4-D3C2-43F0-8293-BFD83620F106}" sibTransId="{55E2EA57-75B0-4A6C-9BC3-CD7A4F42E23C}"/>
    <dgm:cxn modelId="{C7E2F602-AA3C-44C1-9A54-041EEA0B6AA6}" srcId="{A902C50A-9541-44E4-96E1-10ACD3F19AC7}" destId="{A8B3AE4F-B767-4FDD-B666-BC61A00D896C}" srcOrd="1" destOrd="0" parTransId="{6A7F11F3-04A5-483C-B4C6-FD24F636C10F}" sibTransId="{100B71D3-775C-4E57-8EF4-722BDF38DBC7}"/>
    <dgm:cxn modelId="{1FD34D4F-33F6-41A0-B3AB-78508E9ECB3E}" srcId="{A902C50A-9541-44E4-96E1-10ACD3F19AC7}" destId="{2D635C5D-0C36-40BF-A774-88A1467F9BBB}" srcOrd="0" destOrd="0" parTransId="{F1A512A8-0CA7-4C33-B15F-BD3CA02A9941}" sibTransId="{71FC1C3B-8433-48EA-BB66-6116099B1307}"/>
    <dgm:cxn modelId="{DB718EE0-ED0E-483C-B90F-6703DCF4684F}" type="presOf" srcId="{0AAF921D-59B3-4F5A-A346-9B3E8844CF5E}" destId="{D796E2B2-2056-44F1-B08F-9B285ADAFDDB}" srcOrd="0" destOrd="0" presId="urn:microsoft.com/office/officeart/2005/8/layout/process4"/>
    <dgm:cxn modelId="{18FA4CF7-8825-4A11-9491-38B8F3C5A901}" type="presOf" srcId="{A902C50A-9541-44E4-96E1-10ACD3F19AC7}" destId="{55385F23-2764-4BDA-822C-6A701E1CC879}" srcOrd="0" destOrd="0" presId="urn:microsoft.com/office/officeart/2005/8/layout/process4"/>
    <dgm:cxn modelId="{DE70EB6B-CAFD-4B35-B50D-B4453CEE5832}" srcId="{0AAF921D-59B3-4F5A-A346-9B3E8844CF5E}" destId="{A902C50A-9541-44E4-96E1-10ACD3F19AC7}" srcOrd="0" destOrd="0" parTransId="{41B98B76-3121-4A47-89DA-CC9769C4A2B7}" sibTransId="{32AF2699-4030-4062-9A7A-10C4BC766D57}"/>
    <dgm:cxn modelId="{F8C9FC5B-40B8-42C4-A576-E2668C34B5DC}" type="presOf" srcId="{2D635C5D-0C36-40BF-A774-88A1467F9BBB}" destId="{BC528C60-D076-4433-A94C-6203A943F554}" srcOrd="0" destOrd="0" presId="urn:microsoft.com/office/officeart/2005/8/layout/process4"/>
    <dgm:cxn modelId="{1D4F887F-0D6D-4C2A-B5E3-847FC459B92E}" type="presParOf" srcId="{D796E2B2-2056-44F1-B08F-9B285ADAFDDB}" destId="{79944996-B86A-43A8-9EF2-0FB6398A20A0}" srcOrd="0" destOrd="0" presId="urn:microsoft.com/office/officeart/2005/8/layout/process4"/>
    <dgm:cxn modelId="{98F72F82-03F3-42FC-A6EC-5243C75678CE}" type="presParOf" srcId="{79944996-B86A-43A8-9EF2-0FB6398A20A0}" destId="{FC158A4D-0A44-4992-A839-300D45453DEC}" srcOrd="0" destOrd="0" presId="urn:microsoft.com/office/officeart/2005/8/layout/process4"/>
    <dgm:cxn modelId="{A4337876-C215-4242-B96F-79C9EC6C930D}" type="presParOf" srcId="{79944996-B86A-43A8-9EF2-0FB6398A20A0}" destId="{6AAB611D-C4E0-42AD-8C95-A5A883E373A0}" srcOrd="1" destOrd="0" presId="urn:microsoft.com/office/officeart/2005/8/layout/process4"/>
    <dgm:cxn modelId="{2867C13A-8EF8-43AD-8449-9B00FF364FD8}" type="presParOf" srcId="{79944996-B86A-43A8-9EF2-0FB6398A20A0}" destId="{994EF6F5-DA3A-4C8E-8BF2-B15454629610}" srcOrd="2" destOrd="0" presId="urn:microsoft.com/office/officeart/2005/8/layout/process4"/>
    <dgm:cxn modelId="{B45F9339-6992-47DB-9ADE-43A6D8ED40B8}" type="presParOf" srcId="{994EF6F5-DA3A-4C8E-8BF2-B15454629610}" destId="{96CD6C40-7968-4192-A906-63E0D592C4E6}" srcOrd="0" destOrd="0" presId="urn:microsoft.com/office/officeart/2005/8/layout/process4"/>
    <dgm:cxn modelId="{0C842134-5016-4270-BBE3-05F676DE5888}" type="presParOf" srcId="{D796E2B2-2056-44F1-B08F-9B285ADAFDDB}" destId="{0162F52D-9D5C-42F1-B075-8D580A57462E}" srcOrd="1" destOrd="0" presId="urn:microsoft.com/office/officeart/2005/8/layout/process4"/>
    <dgm:cxn modelId="{708543E7-6F36-4392-A61D-9BDA131C3EEC}" type="presParOf" srcId="{D796E2B2-2056-44F1-B08F-9B285ADAFDDB}" destId="{9050BB9A-F86A-46A4-866B-0776BCD9B46A}" srcOrd="2" destOrd="0" presId="urn:microsoft.com/office/officeart/2005/8/layout/process4"/>
    <dgm:cxn modelId="{D9C25C3B-03E1-4B80-BEC2-20189A7FA1FD}" type="presParOf" srcId="{9050BB9A-F86A-46A4-866B-0776BCD9B46A}" destId="{84C1ADFE-16E8-49DE-9AFB-BC085115B64C}" srcOrd="0" destOrd="0" presId="urn:microsoft.com/office/officeart/2005/8/layout/process4"/>
    <dgm:cxn modelId="{CB49204A-E55C-445B-8B8C-DD99C1804FCB}" type="presParOf" srcId="{9050BB9A-F86A-46A4-866B-0776BCD9B46A}" destId="{BD8464E3-B726-4F97-A872-67838515C5FD}" srcOrd="1" destOrd="0" presId="urn:microsoft.com/office/officeart/2005/8/layout/process4"/>
    <dgm:cxn modelId="{B3A34F59-5C23-4932-80B4-13E8D9556DFD}" type="presParOf" srcId="{9050BB9A-F86A-46A4-866B-0776BCD9B46A}" destId="{AE0A7DBB-880C-4D9F-AF5D-6373CE4B4A68}" srcOrd="2" destOrd="0" presId="urn:microsoft.com/office/officeart/2005/8/layout/process4"/>
    <dgm:cxn modelId="{D0B73CCB-B56C-4A8C-B4C7-13FC281F70C3}" type="presParOf" srcId="{AE0A7DBB-880C-4D9F-AF5D-6373CE4B4A68}" destId="{2D0A10AD-C9D7-4091-8C8A-2480CBCE8081}" srcOrd="0" destOrd="0" presId="urn:microsoft.com/office/officeart/2005/8/layout/process4"/>
    <dgm:cxn modelId="{F7EC4FBE-9EDF-4C6E-8222-640365A9685F}" type="presParOf" srcId="{D796E2B2-2056-44F1-B08F-9B285ADAFDDB}" destId="{983BB999-A769-4FB9-9910-3F7637EB4D1A}" srcOrd="3" destOrd="0" presId="urn:microsoft.com/office/officeart/2005/8/layout/process4"/>
    <dgm:cxn modelId="{ABE54D61-F551-49EE-88F6-52ECD2E17B9D}" type="presParOf" srcId="{D796E2B2-2056-44F1-B08F-9B285ADAFDDB}" destId="{36F84F9F-9142-4787-B734-5EFBAA324C0B}" srcOrd="4" destOrd="0" presId="urn:microsoft.com/office/officeart/2005/8/layout/process4"/>
    <dgm:cxn modelId="{91133BC0-14D6-40C3-B9CE-E47D24C609D5}" type="presParOf" srcId="{36F84F9F-9142-4787-B734-5EFBAA324C0B}" destId="{55385F23-2764-4BDA-822C-6A701E1CC879}" srcOrd="0" destOrd="0" presId="urn:microsoft.com/office/officeart/2005/8/layout/process4"/>
    <dgm:cxn modelId="{A6532186-B373-4927-B219-42DB1EFA34E6}" type="presParOf" srcId="{36F84F9F-9142-4787-B734-5EFBAA324C0B}" destId="{82D17472-5F72-4FB3-A49D-1C4FDDD78D26}" srcOrd="1" destOrd="0" presId="urn:microsoft.com/office/officeart/2005/8/layout/process4"/>
    <dgm:cxn modelId="{3E463540-AB24-446B-B231-ACD27F87EA4F}" type="presParOf" srcId="{36F84F9F-9142-4787-B734-5EFBAA324C0B}" destId="{4BA902BB-0DB0-4D96-90DC-D0B6D173D592}" srcOrd="2" destOrd="0" presId="urn:microsoft.com/office/officeart/2005/8/layout/process4"/>
    <dgm:cxn modelId="{0BB96F51-8C28-44C5-A02E-BE7220F0A16A}" type="presParOf" srcId="{4BA902BB-0DB0-4D96-90DC-D0B6D173D592}" destId="{BC528C60-D076-4433-A94C-6203A943F554}" srcOrd="0" destOrd="0" presId="urn:microsoft.com/office/officeart/2005/8/layout/process4"/>
    <dgm:cxn modelId="{8F2021E2-837B-4E8B-BD62-715FAFEF4992}" type="presParOf" srcId="{4BA902BB-0DB0-4D96-90DC-D0B6D173D592}" destId="{73A55B00-BBBA-4088-883A-3AB1A1F3E88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AA507-C96C-4999-8E6F-A4FEBF6C46A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A676E32-DC92-418C-A73C-FDF9B50A180D}">
      <dgm:prSet phldrT="[Szöveg]" custT="1"/>
      <dgm:spPr/>
      <dgm:t>
        <a:bodyPr/>
        <a:lstStyle/>
        <a:p>
          <a:r>
            <a:rPr lang="hu-HU" sz="2800" dirty="0" smtClean="0"/>
            <a:t>Három eszközre épült</a:t>
          </a:r>
          <a:endParaRPr lang="hu-HU" sz="2800" dirty="0"/>
        </a:p>
      </dgm:t>
    </dgm:pt>
    <dgm:pt modelId="{2C4A585D-9FA1-4327-AAC9-D982006BCBAB}" type="parTrans" cxnId="{1D00F30F-6A06-445B-A44A-216E6EA232FC}">
      <dgm:prSet/>
      <dgm:spPr/>
      <dgm:t>
        <a:bodyPr/>
        <a:lstStyle/>
        <a:p>
          <a:endParaRPr lang="hu-HU"/>
        </a:p>
      </dgm:t>
    </dgm:pt>
    <dgm:pt modelId="{5D8CEED9-2A49-4046-872E-313732F18D51}" type="sibTrans" cxnId="{1D00F30F-6A06-445B-A44A-216E6EA232FC}">
      <dgm:prSet/>
      <dgm:spPr/>
      <dgm:t>
        <a:bodyPr/>
        <a:lstStyle/>
        <a:p>
          <a:endParaRPr lang="hu-HU"/>
        </a:p>
      </dgm:t>
    </dgm:pt>
    <dgm:pt modelId="{D3D31E96-13F1-445F-BB1D-EC48644578FC}">
      <dgm:prSet phldrT="[Szöveg]" custT="1"/>
      <dgm:spPr/>
      <dgm:t>
        <a:bodyPr/>
        <a:lstStyle/>
        <a:p>
          <a:r>
            <a:rPr lang="hu-HU" sz="1600" dirty="0" err="1" smtClean="0"/>
            <a:t>Árfolyammechanizmus</a:t>
          </a:r>
          <a:r>
            <a:rPr lang="hu-HU" sz="1600" dirty="0" smtClean="0"/>
            <a:t> (Exchange </a:t>
          </a:r>
          <a:r>
            <a:rPr lang="hu-HU" sz="1600" dirty="0" err="1" smtClean="0"/>
            <a:t>Rate</a:t>
          </a:r>
          <a:r>
            <a:rPr lang="hu-HU" sz="1600" dirty="0" smtClean="0"/>
            <a:t> </a:t>
          </a:r>
          <a:r>
            <a:rPr lang="hu-HU" sz="1600" dirty="0" err="1" smtClean="0"/>
            <a:t>Mechanism</a:t>
          </a:r>
          <a:r>
            <a:rPr lang="hu-HU" sz="1600" dirty="0" smtClean="0"/>
            <a:t>)</a:t>
          </a:r>
          <a:endParaRPr lang="hu-HU" sz="1600" dirty="0"/>
        </a:p>
      </dgm:t>
    </dgm:pt>
    <dgm:pt modelId="{9C626190-F897-498E-94C3-8D6813C2E7AE}" type="parTrans" cxnId="{93204540-CFE4-43B0-A0E7-8B855BF72DC1}">
      <dgm:prSet/>
      <dgm:spPr/>
      <dgm:t>
        <a:bodyPr/>
        <a:lstStyle/>
        <a:p>
          <a:endParaRPr lang="hu-HU"/>
        </a:p>
      </dgm:t>
    </dgm:pt>
    <dgm:pt modelId="{5C1C17E8-E5EE-4221-823F-C87AFBE135CF}" type="sibTrans" cxnId="{93204540-CFE4-43B0-A0E7-8B855BF72DC1}">
      <dgm:prSet/>
      <dgm:spPr/>
      <dgm:t>
        <a:bodyPr/>
        <a:lstStyle/>
        <a:p>
          <a:endParaRPr lang="hu-HU"/>
        </a:p>
      </dgm:t>
    </dgm:pt>
    <dgm:pt modelId="{1C2E6FE7-5212-4882-A216-187E191FD3D8}">
      <dgm:prSet phldrT="[Szöveg]" custT="1"/>
      <dgm:spPr/>
      <dgm:t>
        <a:bodyPr/>
        <a:lstStyle/>
        <a:p>
          <a:r>
            <a:rPr lang="hu-HU" sz="1600" dirty="0" smtClean="0"/>
            <a:t>Európai valutaegység (European </a:t>
          </a:r>
          <a:r>
            <a:rPr lang="hu-HU" sz="1600" dirty="0" err="1" smtClean="0"/>
            <a:t>Currency</a:t>
          </a:r>
          <a:r>
            <a:rPr lang="hu-HU" sz="1600" dirty="0" smtClean="0"/>
            <a:t> Unit)</a:t>
          </a:r>
          <a:endParaRPr lang="hu-HU" sz="1600" dirty="0"/>
        </a:p>
      </dgm:t>
    </dgm:pt>
    <dgm:pt modelId="{95CEBD25-CD50-495E-B3FE-62A5E61A61CC}" type="parTrans" cxnId="{8E0D2702-1347-4A70-B6D6-16186804F5D0}">
      <dgm:prSet/>
      <dgm:spPr/>
      <dgm:t>
        <a:bodyPr/>
        <a:lstStyle/>
        <a:p>
          <a:endParaRPr lang="hu-HU"/>
        </a:p>
      </dgm:t>
    </dgm:pt>
    <dgm:pt modelId="{E2F7F375-6844-428D-A046-FC78255CC31B}" type="sibTrans" cxnId="{8E0D2702-1347-4A70-B6D6-16186804F5D0}">
      <dgm:prSet/>
      <dgm:spPr/>
      <dgm:t>
        <a:bodyPr/>
        <a:lstStyle/>
        <a:p>
          <a:endParaRPr lang="hu-HU"/>
        </a:p>
      </dgm:t>
    </dgm:pt>
    <dgm:pt modelId="{54ED6E81-DD0E-4301-A3F7-8199190423E0}">
      <dgm:prSet phldrT="[Szöveg]" custT="1"/>
      <dgm:spPr/>
      <dgm:t>
        <a:bodyPr/>
        <a:lstStyle/>
        <a:p>
          <a:r>
            <a:rPr lang="hu-HU" sz="1300" dirty="0" smtClean="0"/>
            <a:t>Európai Monetáris Együttműködési Alap (European </a:t>
          </a:r>
          <a:r>
            <a:rPr lang="hu-HU" sz="1300" dirty="0" err="1" smtClean="0"/>
            <a:t>Monetary</a:t>
          </a:r>
          <a:r>
            <a:rPr lang="hu-HU" sz="1300" dirty="0" smtClean="0"/>
            <a:t> </a:t>
          </a:r>
          <a:r>
            <a:rPr lang="hu-HU" sz="1300" dirty="0" err="1" smtClean="0"/>
            <a:t>Cooperation</a:t>
          </a:r>
          <a:r>
            <a:rPr lang="hu-HU" sz="1300" dirty="0" smtClean="0"/>
            <a:t> </a:t>
          </a:r>
          <a:r>
            <a:rPr lang="hu-HU" sz="1300" dirty="0" err="1" smtClean="0"/>
            <a:t>Fund</a:t>
          </a:r>
          <a:r>
            <a:rPr lang="hu-HU" sz="1300" dirty="0" smtClean="0"/>
            <a:t>)</a:t>
          </a:r>
          <a:endParaRPr lang="hu-HU" sz="1300" dirty="0"/>
        </a:p>
      </dgm:t>
    </dgm:pt>
    <dgm:pt modelId="{A96A377F-358E-4452-AE60-4B2352A433F8}" type="parTrans" cxnId="{0E820882-11DE-44F3-B443-F5067B26A3F9}">
      <dgm:prSet/>
      <dgm:spPr/>
      <dgm:t>
        <a:bodyPr/>
        <a:lstStyle/>
        <a:p>
          <a:endParaRPr lang="hu-HU"/>
        </a:p>
      </dgm:t>
    </dgm:pt>
    <dgm:pt modelId="{45571EC1-C8C4-410C-8F96-7DB2BE02D01B}" type="sibTrans" cxnId="{0E820882-11DE-44F3-B443-F5067B26A3F9}">
      <dgm:prSet/>
      <dgm:spPr/>
      <dgm:t>
        <a:bodyPr/>
        <a:lstStyle/>
        <a:p>
          <a:endParaRPr lang="hu-HU"/>
        </a:p>
      </dgm:t>
    </dgm:pt>
    <dgm:pt modelId="{C89BCE1C-3B03-4361-8576-2CE51E7B4020}" type="pres">
      <dgm:prSet presAssocID="{59AAA507-C96C-4999-8E6F-A4FEBF6C46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6DDBF8E-5169-486F-8C29-79D612E1D6A1}" type="pres">
      <dgm:prSet presAssocID="{DA676E32-DC92-418C-A73C-FDF9B50A180D}" presName="root1" presStyleCnt="0"/>
      <dgm:spPr/>
    </dgm:pt>
    <dgm:pt modelId="{F1DCD336-D64E-44F4-A1E6-6A4A4FC7F717}" type="pres">
      <dgm:prSet presAssocID="{DA676E32-DC92-418C-A73C-FDF9B50A180D}" presName="LevelOneTextNode" presStyleLbl="node0" presStyleIdx="0" presStyleCnt="1" custLinFactNeighborX="4605" custLinFactNeighborY="76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413CC66-BAEE-4A1C-BDA6-F4853150775D}" type="pres">
      <dgm:prSet presAssocID="{DA676E32-DC92-418C-A73C-FDF9B50A180D}" presName="level2hierChild" presStyleCnt="0"/>
      <dgm:spPr/>
    </dgm:pt>
    <dgm:pt modelId="{30598131-914D-42AD-9AB6-312D6D38FE47}" type="pres">
      <dgm:prSet presAssocID="{9C626190-F897-498E-94C3-8D6813C2E7AE}" presName="conn2-1" presStyleLbl="parChTrans1D2" presStyleIdx="0" presStyleCnt="3"/>
      <dgm:spPr/>
      <dgm:t>
        <a:bodyPr/>
        <a:lstStyle/>
        <a:p>
          <a:endParaRPr lang="hu-HU"/>
        </a:p>
      </dgm:t>
    </dgm:pt>
    <dgm:pt modelId="{D90215E6-DAA9-4FCA-B538-C1A19744C443}" type="pres">
      <dgm:prSet presAssocID="{9C626190-F897-498E-94C3-8D6813C2E7AE}" presName="connTx" presStyleLbl="parChTrans1D2" presStyleIdx="0" presStyleCnt="3"/>
      <dgm:spPr/>
      <dgm:t>
        <a:bodyPr/>
        <a:lstStyle/>
        <a:p>
          <a:endParaRPr lang="hu-HU"/>
        </a:p>
      </dgm:t>
    </dgm:pt>
    <dgm:pt modelId="{08AAF30D-363B-4457-9087-E3FD0C404A5A}" type="pres">
      <dgm:prSet presAssocID="{D3D31E96-13F1-445F-BB1D-EC48644578FC}" presName="root2" presStyleCnt="0"/>
      <dgm:spPr/>
    </dgm:pt>
    <dgm:pt modelId="{53429185-6D3B-48AC-8BB3-DF6BDB411033}" type="pres">
      <dgm:prSet presAssocID="{D3D31E96-13F1-445F-BB1D-EC48644578F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11A0275-5C64-4D50-9D86-3F2483C22C65}" type="pres">
      <dgm:prSet presAssocID="{D3D31E96-13F1-445F-BB1D-EC48644578FC}" presName="level3hierChild" presStyleCnt="0"/>
      <dgm:spPr/>
    </dgm:pt>
    <dgm:pt modelId="{C179DC3D-6429-4EC8-9BE4-2EAB49995425}" type="pres">
      <dgm:prSet presAssocID="{95CEBD25-CD50-495E-B3FE-62A5E61A61CC}" presName="conn2-1" presStyleLbl="parChTrans1D2" presStyleIdx="1" presStyleCnt="3"/>
      <dgm:spPr/>
      <dgm:t>
        <a:bodyPr/>
        <a:lstStyle/>
        <a:p>
          <a:endParaRPr lang="hu-HU"/>
        </a:p>
      </dgm:t>
    </dgm:pt>
    <dgm:pt modelId="{6C9018CD-F664-4227-8C6E-3669BBEC4D24}" type="pres">
      <dgm:prSet presAssocID="{95CEBD25-CD50-495E-B3FE-62A5E61A61CC}" presName="connTx" presStyleLbl="parChTrans1D2" presStyleIdx="1" presStyleCnt="3"/>
      <dgm:spPr/>
      <dgm:t>
        <a:bodyPr/>
        <a:lstStyle/>
        <a:p>
          <a:endParaRPr lang="hu-HU"/>
        </a:p>
      </dgm:t>
    </dgm:pt>
    <dgm:pt modelId="{8F1D1829-92A3-4A55-96FE-39D6AD5276A6}" type="pres">
      <dgm:prSet presAssocID="{1C2E6FE7-5212-4882-A216-187E191FD3D8}" presName="root2" presStyleCnt="0"/>
      <dgm:spPr/>
    </dgm:pt>
    <dgm:pt modelId="{3422BB15-9917-4E2E-BF57-6E16D5A4C2CA}" type="pres">
      <dgm:prSet presAssocID="{1C2E6FE7-5212-4882-A216-187E191FD3D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45C8918-F9E8-430F-AECB-9CB8529E3CCD}" type="pres">
      <dgm:prSet presAssocID="{1C2E6FE7-5212-4882-A216-187E191FD3D8}" presName="level3hierChild" presStyleCnt="0"/>
      <dgm:spPr/>
    </dgm:pt>
    <dgm:pt modelId="{1963B31E-748E-46C6-BFB9-47E645C36824}" type="pres">
      <dgm:prSet presAssocID="{A96A377F-358E-4452-AE60-4B2352A433F8}" presName="conn2-1" presStyleLbl="parChTrans1D2" presStyleIdx="2" presStyleCnt="3"/>
      <dgm:spPr/>
      <dgm:t>
        <a:bodyPr/>
        <a:lstStyle/>
        <a:p>
          <a:endParaRPr lang="hu-HU"/>
        </a:p>
      </dgm:t>
    </dgm:pt>
    <dgm:pt modelId="{273945BE-8F17-46DA-B58A-E4A470FF40F6}" type="pres">
      <dgm:prSet presAssocID="{A96A377F-358E-4452-AE60-4B2352A433F8}" presName="connTx" presStyleLbl="parChTrans1D2" presStyleIdx="2" presStyleCnt="3"/>
      <dgm:spPr/>
      <dgm:t>
        <a:bodyPr/>
        <a:lstStyle/>
        <a:p>
          <a:endParaRPr lang="hu-HU"/>
        </a:p>
      </dgm:t>
    </dgm:pt>
    <dgm:pt modelId="{AFC46B5C-2089-455D-85DA-6D59D5DAB141}" type="pres">
      <dgm:prSet presAssocID="{54ED6E81-DD0E-4301-A3F7-8199190423E0}" presName="root2" presStyleCnt="0"/>
      <dgm:spPr/>
    </dgm:pt>
    <dgm:pt modelId="{D2233EC5-3D8C-449D-ABEE-22120EBCA76F}" type="pres">
      <dgm:prSet presAssocID="{54ED6E81-DD0E-4301-A3F7-8199190423E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45D2797-1FBD-45F3-A07A-EDDECBC6F774}" type="pres">
      <dgm:prSet presAssocID="{54ED6E81-DD0E-4301-A3F7-8199190423E0}" presName="level3hierChild" presStyleCnt="0"/>
      <dgm:spPr/>
    </dgm:pt>
  </dgm:ptLst>
  <dgm:cxnLst>
    <dgm:cxn modelId="{8E0D2702-1347-4A70-B6D6-16186804F5D0}" srcId="{DA676E32-DC92-418C-A73C-FDF9B50A180D}" destId="{1C2E6FE7-5212-4882-A216-187E191FD3D8}" srcOrd="1" destOrd="0" parTransId="{95CEBD25-CD50-495E-B3FE-62A5E61A61CC}" sibTransId="{E2F7F375-6844-428D-A046-FC78255CC31B}"/>
    <dgm:cxn modelId="{B57ACB4E-1D08-4D29-B155-8EDF93298799}" type="presOf" srcId="{A96A377F-358E-4452-AE60-4B2352A433F8}" destId="{273945BE-8F17-46DA-B58A-E4A470FF40F6}" srcOrd="1" destOrd="0" presId="urn:microsoft.com/office/officeart/2008/layout/HorizontalMultiLevelHierarchy"/>
    <dgm:cxn modelId="{0E820882-11DE-44F3-B443-F5067B26A3F9}" srcId="{DA676E32-DC92-418C-A73C-FDF9B50A180D}" destId="{54ED6E81-DD0E-4301-A3F7-8199190423E0}" srcOrd="2" destOrd="0" parTransId="{A96A377F-358E-4452-AE60-4B2352A433F8}" sibTransId="{45571EC1-C8C4-410C-8F96-7DB2BE02D01B}"/>
    <dgm:cxn modelId="{50081B47-214C-43EC-BA21-F9B0A648A13B}" type="presOf" srcId="{59AAA507-C96C-4999-8E6F-A4FEBF6C46AD}" destId="{C89BCE1C-3B03-4361-8576-2CE51E7B4020}" srcOrd="0" destOrd="0" presId="urn:microsoft.com/office/officeart/2008/layout/HorizontalMultiLevelHierarchy"/>
    <dgm:cxn modelId="{165B284C-ED89-42FA-B7B3-9BCC7592DF61}" type="presOf" srcId="{9C626190-F897-498E-94C3-8D6813C2E7AE}" destId="{D90215E6-DAA9-4FCA-B538-C1A19744C443}" srcOrd="1" destOrd="0" presId="urn:microsoft.com/office/officeart/2008/layout/HorizontalMultiLevelHierarchy"/>
    <dgm:cxn modelId="{798FF4D3-CF0F-4830-8FB7-43C508759A29}" type="presOf" srcId="{9C626190-F897-498E-94C3-8D6813C2E7AE}" destId="{30598131-914D-42AD-9AB6-312D6D38FE47}" srcOrd="0" destOrd="0" presId="urn:microsoft.com/office/officeart/2008/layout/HorizontalMultiLevelHierarchy"/>
    <dgm:cxn modelId="{44E5159F-F06A-4A04-9352-9121932FC8F6}" type="presOf" srcId="{DA676E32-DC92-418C-A73C-FDF9B50A180D}" destId="{F1DCD336-D64E-44F4-A1E6-6A4A4FC7F717}" srcOrd="0" destOrd="0" presId="urn:microsoft.com/office/officeart/2008/layout/HorizontalMultiLevelHierarchy"/>
    <dgm:cxn modelId="{F8077107-AA6A-4656-81A7-32A9FC93C6B2}" type="presOf" srcId="{95CEBD25-CD50-495E-B3FE-62A5E61A61CC}" destId="{6C9018CD-F664-4227-8C6E-3669BBEC4D24}" srcOrd="1" destOrd="0" presId="urn:microsoft.com/office/officeart/2008/layout/HorizontalMultiLevelHierarchy"/>
    <dgm:cxn modelId="{C9D4BA7D-2C39-4490-BF49-31F48155B59A}" type="presOf" srcId="{D3D31E96-13F1-445F-BB1D-EC48644578FC}" destId="{53429185-6D3B-48AC-8BB3-DF6BDB411033}" srcOrd="0" destOrd="0" presId="urn:microsoft.com/office/officeart/2008/layout/HorizontalMultiLevelHierarchy"/>
    <dgm:cxn modelId="{3B4BC16F-045C-447B-AA5D-602E4F02B708}" type="presOf" srcId="{1C2E6FE7-5212-4882-A216-187E191FD3D8}" destId="{3422BB15-9917-4E2E-BF57-6E16D5A4C2CA}" srcOrd="0" destOrd="0" presId="urn:microsoft.com/office/officeart/2008/layout/HorizontalMultiLevelHierarchy"/>
    <dgm:cxn modelId="{1D00F30F-6A06-445B-A44A-216E6EA232FC}" srcId="{59AAA507-C96C-4999-8E6F-A4FEBF6C46AD}" destId="{DA676E32-DC92-418C-A73C-FDF9B50A180D}" srcOrd="0" destOrd="0" parTransId="{2C4A585D-9FA1-4327-AAC9-D982006BCBAB}" sibTransId="{5D8CEED9-2A49-4046-872E-313732F18D51}"/>
    <dgm:cxn modelId="{1683F123-5304-4495-829B-A34362838523}" type="presOf" srcId="{95CEBD25-CD50-495E-B3FE-62A5E61A61CC}" destId="{C179DC3D-6429-4EC8-9BE4-2EAB49995425}" srcOrd="0" destOrd="0" presId="urn:microsoft.com/office/officeart/2008/layout/HorizontalMultiLevelHierarchy"/>
    <dgm:cxn modelId="{07380229-B934-437B-8A29-F87323D18B3C}" type="presOf" srcId="{54ED6E81-DD0E-4301-A3F7-8199190423E0}" destId="{D2233EC5-3D8C-449D-ABEE-22120EBCA76F}" srcOrd="0" destOrd="0" presId="urn:microsoft.com/office/officeart/2008/layout/HorizontalMultiLevelHierarchy"/>
    <dgm:cxn modelId="{93204540-CFE4-43B0-A0E7-8B855BF72DC1}" srcId="{DA676E32-DC92-418C-A73C-FDF9B50A180D}" destId="{D3D31E96-13F1-445F-BB1D-EC48644578FC}" srcOrd="0" destOrd="0" parTransId="{9C626190-F897-498E-94C3-8D6813C2E7AE}" sibTransId="{5C1C17E8-E5EE-4221-823F-C87AFBE135CF}"/>
    <dgm:cxn modelId="{8E4AD86C-FBD0-4F44-B6E3-AC0DFF5E2282}" type="presOf" srcId="{A96A377F-358E-4452-AE60-4B2352A433F8}" destId="{1963B31E-748E-46C6-BFB9-47E645C36824}" srcOrd="0" destOrd="0" presId="urn:microsoft.com/office/officeart/2008/layout/HorizontalMultiLevelHierarchy"/>
    <dgm:cxn modelId="{8475762B-76AD-46A3-ADF8-7298C6C67E23}" type="presParOf" srcId="{C89BCE1C-3B03-4361-8576-2CE51E7B4020}" destId="{D6DDBF8E-5169-486F-8C29-79D612E1D6A1}" srcOrd="0" destOrd="0" presId="urn:microsoft.com/office/officeart/2008/layout/HorizontalMultiLevelHierarchy"/>
    <dgm:cxn modelId="{0D0E0A39-7085-49AC-84E1-8E63EE73E243}" type="presParOf" srcId="{D6DDBF8E-5169-486F-8C29-79D612E1D6A1}" destId="{F1DCD336-D64E-44F4-A1E6-6A4A4FC7F717}" srcOrd="0" destOrd="0" presId="urn:microsoft.com/office/officeart/2008/layout/HorizontalMultiLevelHierarchy"/>
    <dgm:cxn modelId="{EE3373DE-E995-49B7-8FF4-18B97ABE40E8}" type="presParOf" srcId="{D6DDBF8E-5169-486F-8C29-79D612E1D6A1}" destId="{D413CC66-BAEE-4A1C-BDA6-F4853150775D}" srcOrd="1" destOrd="0" presId="urn:microsoft.com/office/officeart/2008/layout/HorizontalMultiLevelHierarchy"/>
    <dgm:cxn modelId="{F308F956-B312-42D2-8C53-38A4BE95EF7A}" type="presParOf" srcId="{D413CC66-BAEE-4A1C-BDA6-F4853150775D}" destId="{30598131-914D-42AD-9AB6-312D6D38FE47}" srcOrd="0" destOrd="0" presId="urn:microsoft.com/office/officeart/2008/layout/HorizontalMultiLevelHierarchy"/>
    <dgm:cxn modelId="{5B2855CC-6CD1-430B-B5E6-34A9C0C1DE2D}" type="presParOf" srcId="{30598131-914D-42AD-9AB6-312D6D38FE47}" destId="{D90215E6-DAA9-4FCA-B538-C1A19744C443}" srcOrd="0" destOrd="0" presId="urn:microsoft.com/office/officeart/2008/layout/HorizontalMultiLevelHierarchy"/>
    <dgm:cxn modelId="{56132EDD-C661-4023-B768-EAE4B01906FD}" type="presParOf" srcId="{D413CC66-BAEE-4A1C-BDA6-F4853150775D}" destId="{08AAF30D-363B-4457-9087-E3FD0C404A5A}" srcOrd="1" destOrd="0" presId="urn:microsoft.com/office/officeart/2008/layout/HorizontalMultiLevelHierarchy"/>
    <dgm:cxn modelId="{5A6A0B7B-99A1-48BC-9911-7ADCBE112795}" type="presParOf" srcId="{08AAF30D-363B-4457-9087-E3FD0C404A5A}" destId="{53429185-6D3B-48AC-8BB3-DF6BDB411033}" srcOrd="0" destOrd="0" presId="urn:microsoft.com/office/officeart/2008/layout/HorizontalMultiLevelHierarchy"/>
    <dgm:cxn modelId="{FAFD9723-FE5D-4E36-8708-F1C46CD2D48C}" type="presParOf" srcId="{08AAF30D-363B-4457-9087-E3FD0C404A5A}" destId="{511A0275-5C64-4D50-9D86-3F2483C22C65}" srcOrd="1" destOrd="0" presId="urn:microsoft.com/office/officeart/2008/layout/HorizontalMultiLevelHierarchy"/>
    <dgm:cxn modelId="{703F11BB-048A-42E1-B3C8-EB8E00744727}" type="presParOf" srcId="{D413CC66-BAEE-4A1C-BDA6-F4853150775D}" destId="{C179DC3D-6429-4EC8-9BE4-2EAB49995425}" srcOrd="2" destOrd="0" presId="urn:microsoft.com/office/officeart/2008/layout/HorizontalMultiLevelHierarchy"/>
    <dgm:cxn modelId="{9B38B7A4-7EA9-49C7-B75D-6AD5CDE33E45}" type="presParOf" srcId="{C179DC3D-6429-4EC8-9BE4-2EAB49995425}" destId="{6C9018CD-F664-4227-8C6E-3669BBEC4D24}" srcOrd="0" destOrd="0" presId="urn:microsoft.com/office/officeart/2008/layout/HorizontalMultiLevelHierarchy"/>
    <dgm:cxn modelId="{6157F39F-B9EF-4681-ABF2-F300C9387194}" type="presParOf" srcId="{D413CC66-BAEE-4A1C-BDA6-F4853150775D}" destId="{8F1D1829-92A3-4A55-96FE-39D6AD5276A6}" srcOrd="3" destOrd="0" presId="urn:microsoft.com/office/officeart/2008/layout/HorizontalMultiLevelHierarchy"/>
    <dgm:cxn modelId="{BEEA7D77-D8CA-4457-9C5E-5D10DCA52B37}" type="presParOf" srcId="{8F1D1829-92A3-4A55-96FE-39D6AD5276A6}" destId="{3422BB15-9917-4E2E-BF57-6E16D5A4C2CA}" srcOrd="0" destOrd="0" presId="urn:microsoft.com/office/officeart/2008/layout/HorizontalMultiLevelHierarchy"/>
    <dgm:cxn modelId="{E90B782A-324C-4938-86FE-4CB3D9E39D20}" type="presParOf" srcId="{8F1D1829-92A3-4A55-96FE-39D6AD5276A6}" destId="{545C8918-F9E8-430F-AECB-9CB8529E3CCD}" srcOrd="1" destOrd="0" presId="urn:microsoft.com/office/officeart/2008/layout/HorizontalMultiLevelHierarchy"/>
    <dgm:cxn modelId="{F097080B-5261-4FF3-8D5B-3C4E49A5C416}" type="presParOf" srcId="{D413CC66-BAEE-4A1C-BDA6-F4853150775D}" destId="{1963B31E-748E-46C6-BFB9-47E645C36824}" srcOrd="4" destOrd="0" presId="urn:microsoft.com/office/officeart/2008/layout/HorizontalMultiLevelHierarchy"/>
    <dgm:cxn modelId="{52576670-A1A9-4903-9A65-F0B8831F81A7}" type="presParOf" srcId="{1963B31E-748E-46C6-BFB9-47E645C36824}" destId="{273945BE-8F17-46DA-B58A-E4A470FF40F6}" srcOrd="0" destOrd="0" presId="urn:microsoft.com/office/officeart/2008/layout/HorizontalMultiLevelHierarchy"/>
    <dgm:cxn modelId="{A5F67F70-90B1-4C8A-ADD0-D3BFABEA9C28}" type="presParOf" srcId="{D413CC66-BAEE-4A1C-BDA6-F4853150775D}" destId="{AFC46B5C-2089-455D-85DA-6D59D5DAB141}" srcOrd="5" destOrd="0" presId="urn:microsoft.com/office/officeart/2008/layout/HorizontalMultiLevelHierarchy"/>
    <dgm:cxn modelId="{13542A07-A2CA-40A7-851E-CF2F105707CD}" type="presParOf" srcId="{AFC46B5C-2089-455D-85DA-6D59D5DAB141}" destId="{D2233EC5-3D8C-449D-ABEE-22120EBCA76F}" srcOrd="0" destOrd="0" presId="urn:microsoft.com/office/officeart/2008/layout/HorizontalMultiLevelHierarchy"/>
    <dgm:cxn modelId="{93E1B7BD-B6EE-420E-9809-EBA9E8A667CC}" type="presParOf" srcId="{AFC46B5C-2089-455D-85DA-6D59D5DAB141}" destId="{045D2797-1FBD-45F3-A07A-EDDECBC6F77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B611D-C4E0-42AD-8C95-A5A883E373A0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+mj-lt"/>
            </a:rPr>
            <a:t>Alááshatja a vámunió és a közös piacból származó előnyöket.</a:t>
          </a:r>
          <a:endParaRPr lang="hu-HU" sz="1600" kern="1200" dirty="0"/>
        </a:p>
      </dsp:txBody>
      <dsp:txXfrm>
        <a:off x="0" y="3059187"/>
        <a:ext cx="6096000" cy="542210"/>
      </dsp:txXfrm>
    </dsp:sp>
    <dsp:sp modelId="{96CD6C40-7968-4192-A906-63E0D592C4E6}">
      <dsp:nvSpPr>
        <dsp:cNvPr id="0" name=""/>
        <dsp:cNvSpPr/>
      </dsp:nvSpPr>
      <dsp:spPr>
        <a:xfrm>
          <a:off x="0" y="3581316"/>
          <a:ext cx="6096000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Tagállamok monetáris integrációjának kiépítése.</a:t>
          </a:r>
          <a:endParaRPr lang="hu-HU" sz="1600" b="1" kern="1200" dirty="0"/>
        </a:p>
      </dsp:txBody>
      <dsp:txXfrm>
        <a:off x="0" y="3581316"/>
        <a:ext cx="6096000" cy="461883"/>
      </dsp:txXfrm>
    </dsp:sp>
    <dsp:sp modelId="{BD8464E3-B726-4F97-A872-67838515C5FD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Árfolyam-ingadozások</a:t>
          </a:r>
          <a:endParaRPr lang="hu-HU" sz="1600" kern="1200" dirty="0"/>
        </a:p>
      </dsp:txBody>
      <dsp:txXfrm rot="-10800000">
        <a:off x="0" y="1529953"/>
        <a:ext cx="6096000" cy="542047"/>
      </dsp:txXfrm>
    </dsp:sp>
    <dsp:sp modelId="{2D0A10AD-C9D7-4091-8C8A-2480CBCE8081}">
      <dsp:nvSpPr>
        <dsp:cNvPr id="0" name=""/>
        <dsp:cNvSpPr/>
      </dsp:nvSpPr>
      <dsp:spPr>
        <a:xfrm>
          <a:off x="0" y="2088231"/>
          <a:ext cx="6096000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Instabil helyzet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0" y="2088231"/>
        <a:ext cx="6096000" cy="461744"/>
      </dsp:txXfrm>
    </dsp:sp>
    <dsp:sp modelId="{82D17472-5F72-4FB3-A49D-1C4FDDD78D26}">
      <dsp:nvSpPr>
        <dsp:cNvPr id="0" name=""/>
        <dsp:cNvSpPr/>
      </dsp:nvSpPr>
      <dsp:spPr>
        <a:xfrm rot="10800000">
          <a:off x="0" y="0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Ha a tagállamok önállónak határozzák meg a monetáris politikájukat</a:t>
          </a:r>
          <a:endParaRPr lang="hu-HU" sz="1600" kern="1200" dirty="0"/>
        </a:p>
      </dsp:txBody>
      <dsp:txXfrm rot="-10800000">
        <a:off x="0" y="0"/>
        <a:ext cx="6096000" cy="542047"/>
      </dsp:txXfrm>
    </dsp:sp>
    <dsp:sp modelId="{BC528C60-D076-4433-A94C-6203A943F554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tx1"/>
              </a:solidFill>
              <a:latin typeface="+mj-lt"/>
            </a:rPr>
            <a:t>Valuták átváltásához különböző tranzakciók</a:t>
          </a:r>
          <a:endParaRPr lang="hu-HU" sz="1600" b="0" kern="1200" dirty="0">
            <a:solidFill>
              <a:schemeClr val="tx1"/>
            </a:solidFill>
          </a:endParaRPr>
        </a:p>
      </dsp:txBody>
      <dsp:txXfrm>
        <a:off x="0" y="542766"/>
        <a:ext cx="3047999" cy="461744"/>
      </dsp:txXfrm>
    </dsp:sp>
    <dsp:sp modelId="{73A55B00-BBBA-4088-883A-3AB1A1F3E887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Nehezen tervezhető gazdasági haszon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3048000" y="542766"/>
        <a:ext cx="3047999" cy="46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B31E-748E-46C6-BFB9-47E645C36824}">
      <dsp:nvSpPr>
        <dsp:cNvPr id="0" name=""/>
        <dsp:cNvSpPr/>
      </dsp:nvSpPr>
      <dsp:spPr>
        <a:xfrm>
          <a:off x="892414" y="1779972"/>
          <a:ext cx="412563" cy="845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281" y="0"/>
              </a:lnTo>
              <a:lnTo>
                <a:pt x="206281" y="845486"/>
              </a:lnTo>
              <a:lnTo>
                <a:pt x="412563" y="845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075176" y="2179195"/>
        <a:ext cx="47038" cy="47038"/>
      </dsp:txXfrm>
    </dsp:sp>
    <dsp:sp modelId="{C179DC3D-6429-4EC8-9BE4-2EAB49995425}">
      <dsp:nvSpPr>
        <dsp:cNvPr id="0" name=""/>
        <dsp:cNvSpPr/>
      </dsp:nvSpPr>
      <dsp:spPr>
        <a:xfrm>
          <a:off x="892414" y="1734252"/>
          <a:ext cx="412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56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088381" y="1769657"/>
        <a:ext cx="20628" cy="20628"/>
      </dsp:txXfrm>
    </dsp:sp>
    <dsp:sp modelId="{30598131-914D-42AD-9AB6-312D6D38FE47}">
      <dsp:nvSpPr>
        <dsp:cNvPr id="0" name=""/>
        <dsp:cNvSpPr/>
      </dsp:nvSpPr>
      <dsp:spPr>
        <a:xfrm>
          <a:off x="892414" y="934485"/>
          <a:ext cx="412563" cy="845486"/>
        </a:xfrm>
        <a:custGeom>
          <a:avLst/>
          <a:gdLst/>
          <a:ahLst/>
          <a:cxnLst/>
          <a:rect l="0" t="0" r="0" b="0"/>
          <a:pathLst>
            <a:path>
              <a:moveTo>
                <a:pt x="0" y="845486"/>
              </a:moveTo>
              <a:lnTo>
                <a:pt x="206281" y="845486"/>
              </a:lnTo>
              <a:lnTo>
                <a:pt x="206281" y="0"/>
              </a:lnTo>
              <a:lnTo>
                <a:pt x="4125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075176" y="1333709"/>
        <a:ext cx="47038" cy="47038"/>
      </dsp:txXfrm>
    </dsp:sp>
    <dsp:sp modelId="{F1DCD336-D64E-44F4-A1E6-6A4A4FC7F717}">
      <dsp:nvSpPr>
        <dsp:cNvPr id="0" name=""/>
        <dsp:cNvSpPr/>
      </dsp:nvSpPr>
      <dsp:spPr>
        <a:xfrm rot="16200000">
          <a:off x="-1225752" y="1441777"/>
          <a:ext cx="3559944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Három eszközre épült</a:t>
          </a:r>
          <a:endParaRPr lang="hu-HU" sz="2800" kern="1200" dirty="0"/>
        </a:p>
      </dsp:txBody>
      <dsp:txXfrm>
        <a:off x="-1225752" y="1441777"/>
        <a:ext cx="3559944" cy="676389"/>
      </dsp:txXfrm>
    </dsp:sp>
    <dsp:sp modelId="{53429185-6D3B-48AC-8BB3-DF6BDB411033}">
      <dsp:nvSpPr>
        <dsp:cNvPr id="0" name=""/>
        <dsp:cNvSpPr/>
      </dsp:nvSpPr>
      <dsp:spPr>
        <a:xfrm>
          <a:off x="1304977" y="596290"/>
          <a:ext cx="2218557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/>
            <a:t>Árfolyammechanizmus</a:t>
          </a:r>
          <a:r>
            <a:rPr lang="hu-HU" sz="1600" kern="1200" dirty="0" smtClean="0"/>
            <a:t> (Exchange </a:t>
          </a:r>
          <a:r>
            <a:rPr lang="hu-HU" sz="1600" kern="1200" dirty="0" err="1" smtClean="0"/>
            <a:t>Rate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Mechanism</a:t>
          </a:r>
          <a:r>
            <a:rPr lang="hu-HU" sz="1600" kern="1200" dirty="0" smtClean="0"/>
            <a:t>)</a:t>
          </a:r>
          <a:endParaRPr lang="hu-HU" sz="1600" kern="1200" dirty="0"/>
        </a:p>
      </dsp:txBody>
      <dsp:txXfrm>
        <a:off x="1304977" y="596290"/>
        <a:ext cx="2218557" cy="676389"/>
      </dsp:txXfrm>
    </dsp:sp>
    <dsp:sp modelId="{3422BB15-9917-4E2E-BF57-6E16D5A4C2CA}">
      <dsp:nvSpPr>
        <dsp:cNvPr id="0" name=""/>
        <dsp:cNvSpPr/>
      </dsp:nvSpPr>
      <dsp:spPr>
        <a:xfrm>
          <a:off x="1304977" y="1441777"/>
          <a:ext cx="2218557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Európai valutaegység (European </a:t>
          </a:r>
          <a:r>
            <a:rPr lang="hu-HU" sz="1600" kern="1200" dirty="0" err="1" smtClean="0"/>
            <a:t>Currency</a:t>
          </a:r>
          <a:r>
            <a:rPr lang="hu-HU" sz="1600" kern="1200" dirty="0" smtClean="0"/>
            <a:t> Unit)</a:t>
          </a:r>
          <a:endParaRPr lang="hu-HU" sz="1600" kern="1200" dirty="0"/>
        </a:p>
      </dsp:txBody>
      <dsp:txXfrm>
        <a:off x="1304977" y="1441777"/>
        <a:ext cx="2218557" cy="676389"/>
      </dsp:txXfrm>
    </dsp:sp>
    <dsp:sp modelId="{D2233EC5-3D8C-449D-ABEE-22120EBCA76F}">
      <dsp:nvSpPr>
        <dsp:cNvPr id="0" name=""/>
        <dsp:cNvSpPr/>
      </dsp:nvSpPr>
      <dsp:spPr>
        <a:xfrm>
          <a:off x="1304977" y="2287264"/>
          <a:ext cx="2218557" cy="67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Európai Monetáris Együttműködési Alap (European </a:t>
          </a:r>
          <a:r>
            <a:rPr lang="hu-HU" sz="1300" kern="1200" dirty="0" err="1" smtClean="0"/>
            <a:t>Monetary</a:t>
          </a:r>
          <a:r>
            <a:rPr lang="hu-HU" sz="1300" kern="1200" dirty="0" smtClean="0"/>
            <a:t> </a:t>
          </a:r>
          <a:r>
            <a:rPr lang="hu-HU" sz="1300" kern="1200" dirty="0" err="1" smtClean="0"/>
            <a:t>Cooperation</a:t>
          </a:r>
          <a:r>
            <a:rPr lang="hu-HU" sz="1300" kern="1200" dirty="0" smtClean="0"/>
            <a:t> </a:t>
          </a:r>
          <a:r>
            <a:rPr lang="hu-HU" sz="1300" kern="1200" dirty="0" err="1" smtClean="0"/>
            <a:t>Fund</a:t>
          </a:r>
          <a:r>
            <a:rPr lang="hu-HU" sz="1300" kern="1200" dirty="0" smtClean="0"/>
            <a:t>)</a:t>
          </a:r>
          <a:endParaRPr lang="hu-HU" sz="1300" kern="1200" dirty="0"/>
        </a:p>
      </dsp:txBody>
      <dsp:txXfrm>
        <a:off x="1304977" y="2287264"/>
        <a:ext cx="2218557" cy="676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AFDE10-B057-4073-A551-684EE9F79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9FA1-61FC-4C2F-99AE-03A4A272C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73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6C82-E288-49C4-B5EB-21DF4620BC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C4-FA0E-4A2E-8B42-41721765A1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0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550-47E0-4263-94F7-3085B80921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8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04B-509C-4FDA-BFA2-FD8E98432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20ED-B299-49C9-9799-4EFDD04EC8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01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FEB-8D43-4585-AE1A-394F6C789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3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66A9-F6BB-479A-A37E-939744A90C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98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FA1-5FD4-4939-90B4-629188555E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EE0-439A-4347-9D2E-3C1C8A1706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79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3B2-16C0-41D3-A5F0-BC1FE46CF8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91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5A0B7-BBAE-4C25-96B2-04AD5F132A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5RhTild8Q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tZhbA7HMc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9q69v1TB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onTN7Llk4A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LH1TWD0eDz8" TargetMode="Externa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-yYpiBehY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.europa.eu/factsheets/hu/sheet/28/az-unio-kiadasai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ites/info/files/economy-finance/ip078_en.pdf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ites/info/files/economy-finance/ip078_en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ites/info/files/economy-finance/ip078_en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1700" y="2346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860" cy="2018655"/>
          </a:xfrm>
        </p:spPr>
        <p:txBody>
          <a:bodyPr/>
          <a:lstStyle/>
          <a:p>
            <a:r>
              <a:rPr lang="hu-HU" b="1" dirty="0" smtClean="0"/>
              <a:t>Az Európai Unió monetáris politikája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2123728" y="45091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dirty="0">
                <a:latin typeface="+mj-lt"/>
              </a:rPr>
              <a:t>dr.  Mernyei Ákos</a:t>
            </a:r>
          </a:p>
          <a:p>
            <a:pPr algn="ctr"/>
            <a:r>
              <a:rPr lang="hu-HU" sz="2000" dirty="0" err="1">
                <a:latin typeface="+mj-lt"/>
              </a:rPr>
              <a:t>akos.mernyei</a:t>
            </a:r>
            <a:r>
              <a:rPr lang="hu-HU" sz="2000" dirty="0">
                <a:latin typeface="+mj-lt"/>
              </a:rPr>
              <a:t>@</a:t>
            </a:r>
            <a:r>
              <a:rPr lang="hu-HU" sz="2000" dirty="0" err="1">
                <a:latin typeface="+mj-lt"/>
              </a:rPr>
              <a:t>me.gov.hu</a:t>
            </a:r>
            <a:endParaRPr lang="hu-H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3528" y="1566326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1999. január 1-től </a:t>
            </a:r>
            <a:r>
              <a:rPr lang="hu-HU" sz="2000" dirty="0" smtClean="0">
                <a:latin typeface="+mj-lt"/>
              </a:rPr>
              <a:t>bevezetették a közös valutát </a:t>
            </a:r>
            <a:r>
              <a:rPr lang="hu-HU" sz="2000" dirty="0">
                <a:latin typeface="+mj-lt"/>
              </a:rPr>
              <a:t>– az </a:t>
            </a:r>
            <a:r>
              <a:rPr lang="hu-HU" sz="2000" dirty="0" smtClean="0">
                <a:latin typeface="+mj-lt"/>
              </a:rPr>
              <a:t>eurót </a:t>
            </a:r>
            <a:r>
              <a:rPr lang="hu-HU" sz="2000" dirty="0">
                <a:latin typeface="+mj-lt"/>
              </a:rPr>
              <a:t>– az </a:t>
            </a:r>
            <a:r>
              <a:rPr lang="hu-HU" sz="2000" dirty="0" err="1" smtClean="0">
                <a:latin typeface="+mj-lt"/>
              </a:rPr>
              <a:t>euróövezetben</a:t>
            </a:r>
            <a:r>
              <a:rPr lang="hu-HU" sz="2000" dirty="0" smtClean="0">
                <a:latin typeface="+mj-lt"/>
              </a:rPr>
              <a:t>, amelyet jelenleg </a:t>
            </a:r>
            <a:r>
              <a:rPr lang="hu-HU" sz="2000" dirty="0">
                <a:latin typeface="+mj-lt"/>
              </a:rPr>
              <a:t>19 uniós tagállam alkot.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99" y="3212976"/>
            <a:ext cx="4467276" cy="273992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920436" y="5949510"/>
            <a:ext cx="16498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>
                <a:latin typeface="+mj-lt"/>
              </a:rPr>
              <a:t>Forrás: </a:t>
            </a:r>
            <a:r>
              <a:rPr lang="hu-HU" sz="1050" dirty="0">
                <a:latin typeface="+mj-lt"/>
              </a:rPr>
              <a:t>https://</a:t>
            </a:r>
            <a:r>
              <a:rPr lang="hu-HU" sz="1050" dirty="0" smtClean="0">
                <a:latin typeface="+mj-lt"/>
              </a:rPr>
              <a:t>ec.europa.eu</a:t>
            </a:r>
            <a:endParaRPr lang="hu-HU" sz="1050" dirty="0">
              <a:latin typeface="+mj-lt"/>
            </a:endParaRPr>
          </a:p>
        </p:txBody>
      </p:sp>
      <p:sp>
        <p:nvSpPr>
          <p:cNvPr id="7" name="Cím 4"/>
          <p:cNvSpPr>
            <a:spLocks noGrp="1"/>
          </p:cNvSpPr>
          <p:nvPr>
            <p:ph type="ctrTitle"/>
          </p:nvPr>
        </p:nvSpPr>
        <p:spPr>
          <a:xfrm>
            <a:off x="2051720" y="-21952"/>
            <a:ext cx="6480720" cy="1470025"/>
          </a:xfrm>
        </p:spPr>
        <p:txBody>
          <a:bodyPr/>
          <a:lstStyle/>
          <a:p>
            <a:r>
              <a:rPr lang="hu-HU" dirty="0" smtClean="0"/>
              <a:t>Közös pénz bevezetése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4" y="2348880"/>
            <a:ext cx="4456645" cy="28128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0886" y="5161680"/>
            <a:ext cx="1837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latin typeface="+mj-lt"/>
              </a:rPr>
              <a:t>Forrás: </a:t>
            </a:r>
            <a:r>
              <a:rPr lang="hu-HU" sz="1000" dirty="0">
                <a:latin typeface="+mj-lt"/>
              </a:rPr>
              <a:t>https://</a:t>
            </a:r>
            <a:r>
              <a:rPr lang="hu-HU" sz="1000" dirty="0" smtClean="0">
                <a:latin typeface="+mj-lt"/>
              </a:rPr>
              <a:t>eur-lex.europa.eu</a:t>
            </a:r>
            <a:endParaRPr lang="hu-H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56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3528" y="1566326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latin typeface="+mj-lt"/>
              </a:rPr>
              <a:t>Lámfalussy</a:t>
            </a:r>
            <a:r>
              <a:rPr lang="hu-HU" sz="2000" b="1" dirty="0" smtClean="0">
                <a:latin typeface="+mj-lt"/>
              </a:rPr>
              <a:t> Sándort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euró atyjaként </a:t>
            </a:r>
            <a:r>
              <a:rPr lang="hu-HU" sz="2000" dirty="0" smtClean="0">
                <a:latin typeface="+mj-lt"/>
              </a:rPr>
              <a:t>ismerik.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1949-ben egy </a:t>
            </a:r>
            <a:r>
              <a:rPr lang="hu-HU" sz="2000" dirty="0">
                <a:latin typeface="+mj-lt"/>
              </a:rPr>
              <a:t>bőrönddel a kezében és néhány dollárral a zsebében érkezett </a:t>
            </a:r>
            <a:r>
              <a:rPr lang="hu-HU" sz="2000" dirty="0" smtClean="0">
                <a:latin typeface="+mj-lt"/>
              </a:rPr>
              <a:t>Belgiumba. Közel ötven </a:t>
            </a:r>
            <a:r>
              <a:rPr lang="hu-HU" sz="2000" dirty="0">
                <a:latin typeface="+mj-lt"/>
              </a:rPr>
              <a:t>évvel később pedig </a:t>
            </a:r>
            <a:r>
              <a:rPr lang="hu-HU" sz="2000" dirty="0" smtClean="0">
                <a:latin typeface="+mj-lt"/>
              </a:rPr>
              <a:t>átnyújtotta a </a:t>
            </a:r>
            <a:r>
              <a:rPr lang="hu-HU" sz="2000" dirty="0">
                <a:latin typeface="+mj-lt"/>
              </a:rPr>
              <a:t>nyomdának </a:t>
            </a:r>
            <a:r>
              <a:rPr lang="hu-HU" sz="2000" dirty="0" smtClean="0">
                <a:latin typeface="+mj-lt"/>
              </a:rPr>
              <a:t>az euró </a:t>
            </a:r>
            <a:r>
              <a:rPr lang="hu-HU" sz="2000" dirty="0">
                <a:latin typeface="+mj-lt"/>
              </a:rPr>
              <a:t>első </a:t>
            </a:r>
            <a:r>
              <a:rPr lang="hu-HU" sz="2000" dirty="0" smtClean="0">
                <a:latin typeface="+mj-lt"/>
              </a:rPr>
              <a:t>bankjegyterveit.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dirty="0" smtClean="0">
                <a:latin typeface="+mj-lt"/>
              </a:rPr>
              <a:t>Európai </a:t>
            </a:r>
            <a:r>
              <a:rPr lang="hu-HU" sz="2000" dirty="0">
                <a:latin typeface="+mj-lt"/>
              </a:rPr>
              <a:t>Gazdasági és Monetáris Unió alapjait kidolgozó </a:t>
            </a:r>
            <a:r>
              <a:rPr lang="hu-HU" sz="2000" dirty="0" err="1">
                <a:latin typeface="+mj-lt"/>
              </a:rPr>
              <a:t>Delors-bizottság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munkájában </a:t>
            </a:r>
            <a:r>
              <a:rPr lang="hu-HU" sz="2000" dirty="0" smtClean="0">
                <a:latin typeface="+mj-lt"/>
              </a:rPr>
              <a:t>is részt </a:t>
            </a:r>
            <a:r>
              <a:rPr lang="hu-HU" sz="2000" dirty="0" smtClean="0">
                <a:latin typeface="+mj-lt"/>
              </a:rPr>
              <a:t>vett, </a:t>
            </a:r>
            <a:r>
              <a:rPr lang="hu-HU" sz="2000" dirty="0">
                <a:latin typeface="+mj-lt"/>
              </a:rPr>
              <a:t>és </a:t>
            </a:r>
            <a:r>
              <a:rPr lang="hu-HU" sz="2000" dirty="0" smtClean="0">
                <a:latin typeface="+mj-lt"/>
              </a:rPr>
              <a:t>ő lett, 1994-1997 </a:t>
            </a:r>
            <a:r>
              <a:rPr lang="hu-HU" sz="2000" dirty="0">
                <a:latin typeface="+mj-lt"/>
              </a:rPr>
              <a:t>között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Európai Monetáris Intézet első elnöke. </a:t>
            </a:r>
            <a:endParaRPr lang="hu-HU" sz="20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Meghatározó </a:t>
            </a:r>
            <a:r>
              <a:rPr lang="hu-HU" sz="2000" dirty="0">
                <a:latin typeface="+mj-lt"/>
              </a:rPr>
              <a:t>szerepet játszott az Európai Központi Bank megalapításában. </a:t>
            </a:r>
          </a:p>
        </p:txBody>
      </p:sp>
      <p:sp>
        <p:nvSpPr>
          <p:cNvPr id="7" name="Cím 4"/>
          <p:cNvSpPr>
            <a:spLocks noGrp="1"/>
          </p:cNvSpPr>
          <p:nvPr>
            <p:ph type="ctrTitle"/>
          </p:nvPr>
        </p:nvSpPr>
        <p:spPr>
          <a:xfrm>
            <a:off x="2051720" y="-21952"/>
            <a:ext cx="6480720" cy="1470025"/>
          </a:xfrm>
        </p:spPr>
        <p:txBody>
          <a:bodyPr/>
          <a:lstStyle/>
          <a:p>
            <a:r>
              <a:rPr lang="hu-HU" dirty="0" smtClean="0"/>
              <a:t>Közös pénz bevezetése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826100" y="5572642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latin typeface="+mj-lt"/>
              </a:rPr>
              <a:t>Forrás: </a:t>
            </a:r>
            <a:r>
              <a:rPr lang="hu-HU" sz="1000" dirty="0">
                <a:latin typeface="+mj-lt"/>
              </a:rPr>
              <a:t>https://</a:t>
            </a:r>
            <a:r>
              <a:rPr lang="hu-HU" sz="1000" dirty="0" smtClean="0">
                <a:latin typeface="+mj-lt"/>
              </a:rPr>
              <a:t>www.mnb.hu</a:t>
            </a:r>
            <a:endParaRPr lang="hu-HU" sz="1000" dirty="0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00" y="1566326"/>
            <a:ext cx="3027500" cy="40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7772400" cy="1470025"/>
          </a:xfrm>
        </p:spPr>
        <p:txBody>
          <a:bodyPr/>
          <a:lstStyle/>
          <a:p>
            <a:r>
              <a:rPr lang="hu-HU" b="1" dirty="0"/>
              <a:t>Európai Központi Bank</a:t>
            </a:r>
            <a:br>
              <a:rPr lang="hu-HU" b="1" dirty="0"/>
            </a:b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79712" y="6008146"/>
            <a:ext cx="2403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</a:rPr>
              <a:t>https://</a:t>
            </a:r>
            <a:r>
              <a:rPr lang="hu-HU" sz="1100" dirty="0" smtClean="0">
                <a:latin typeface="+mj-lt"/>
              </a:rPr>
              <a:t>www.europarl.europa.eu</a:t>
            </a:r>
            <a:endParaRPr lang="hu-HU" sz="1100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24485"/>
            <a:ext cx="4938111" cy="447249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6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dirty="0"/>
              <a:t>Európai Központi Bank</a:t>
            </a:r>
            <a:endParaRPr lang="en-US" dirty="0"/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4968552" cy="3250199"/>
          </a:xfrm>
        </p:spPr>
        <p:txBody>
          <a:bodyPr>
            <a:normAutofit/>
          </a:bodyPr>
          <a:lstStyle/>
          <a:p>
            <a:pPr algn="just"/>
            <a:r>
              <a:rPr lang="hu-HU" sz="2400" b="1" dirty="0">
                <a:solidFill>
                  <a:schemeClr val="tx1"/>
                </a:solidFill>
              </a:rPr>
              <a:t>Szerep</a:t>
            </a:r>
            <a:r>
              <a:rPr lang="hu-HU" sz="2400" dirty="0">
                <a:solidFill>
                  <a:schemeClr val="tx1"/>
                </a:solidFill>
              </a:rPr>
              <a:t>: az euró kezelése, az árstabilitás fenntartása, valamint az EU gazdasági és monetáris politikájának meghatározása és végrehajtása</a:t>
            </a:r>
          </a:p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Tagok</a:t>
            </a:r>
            <a:r>
              <a:rPr lang="hu-HU" sz="2400" dirty="0">
                <a:solidFill>
                  <a:schemeClr val="tx1"/>
                </a:solidFill>
              </a:rPr>
              <a:t>: az EKB elnöke és alelnöke, </a:t>
            </a:r>
            <a:r>
              <a:rPr lang="hu-HU" sz="2400" dirty="0" smtClean="0">
                <a:solidFill>
                  <a:schemeClr val="tx1"/>
                </a:solidFill>
              </a:rPr>
              <a:t>az uniós tagországok </a:t>
            </a:r>
            <a:r>
              <a:rPr lang="hu-HU" sz="2400" dirty="0">
                <a:solidFill>
                  <a:schemeClr val="tx1"/>
                </a:solidFill>
              </a:rPr>
              <a:t>központi bankjának kormányzója</a:t>
            </a:r>
          </a:p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Székhely</a:t>
            </a:r>
            <a:r>
              <a:rPr lang="hu-HU" sz="2400" dirty="0">
                <a:solidFill>
                  <a:schemeClr val="tx1"/>
                </a:solidFill>
              </a:rPr>
              <a:t>: Frankfurt (Németország)</a:t>
            </a:r>
          </a:p>
          <a:p>
            <a:pPr algn="l"/>
            <a:endParaRPr lang="hu-HU" sz="2400" dirty="0" err="1" smtClean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24128" y="4625932"/>
            <a:ext cx="1962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latin typeface="+mj-lt"/>
              </a:rPr>
              <a:t>Forrás: </a:t>
            </a:r>
            <a:r>
              <a:rPr lang="hu-HU" sz="1000" dirty="0">
                <a:latin typeface="+mj-lt"/>
              </a:rPr>
              <a:t>https://</a:t>
            </a:r>
            <a:r>
              <a:rPr lang="hu-HU" sz="1000" dirty="0" smtClean="0">
                <a:latin typeface="+mj-lt"/>
              </a:rPr>
              <a:t>www.ecb.europa.eu</a:t>
            </a:r>
            <a:endParaRPr lang="hu-HU" sz="1000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7504" y="4872154"/>
            <a:ext cx="3563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Elnök</a:t>
            </a:r>
            <a:r>
              <a:rPr lang="hu-HU" sz="2400" dirty="0">
                <a:latin typeface="+mj-lt"/>
              </a:rPr>
              <a:t>: </a:t>
            </a:r>
            <a:r>
              <a:rPr lang="hu-HU" sz="2400" dirty="0" err="1">
                <a:latin typeface="+mj-lt"/>
              </a:rPr>
              <a:t>Christine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 smtClean="0">
                <a:latin typeface="+mj-lt"/>
              </a:rPr>
              <a:t>Lagarde</a:t>
            </a:r>
            <a:endParaRPr lang="hu-HU" sz="2400" dirty="0" smtClean="0">
              <a:latin typeface="+mj-lt"/>
            </a:endParaRPr>
          </a:p>
          <a:p>
            <a:r>
              <a:rPr lang="hu-HU" sz="2400" b="1" dirty="0">
                <a:latin typeface="+mj-lt"/>
              </a:rPr>
              <a:t>Származása: </a:t>
            </a:r>
            <a:r>
              <a:rPr lang="hu-HU" sz="2400" dirty="0" smtClean="0">
                <a:latin typeface="+mj-lt"/>
              </a:rPr>
              <a:t>Párizs, Franciaország</a:t>
            </a:r>
            <a:endParaRPr lang="hu-HU" sz="2400" dirty="0">
              <a:latin typeface="+mj-lt"/>
            </a:endParaRP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95936" y="4770997"/>
            <a:ext cx="46085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Foglalkozása: </a:t>
            </a:r>
            <a:r>
              <a:rPr lang="hu-HU" sz="2400" dirty="0">
                <a:latin typeface="+mj-lt"/>
              </a:rPr>
              <a:t>közgazdász, ügyvéd, diplomata, politikus, szinkronúszó, bankár</a:t>
            </a:r>
          </a:p>
          <a:p>
            <a:r>
              <a:rPr lang="hu-HU" sz="2400" b="1" dirty="0">
                <a:latin typeface="+mj-lt"/>
              </a:rPr>
              <a:t>Megválasztása: </a:t>
            </a:r>
            <a:r>
              <a:rPr lang="hu-HU" sz="2400" dirty="0">
                <a:latin typeface="+mj-lt"/>
              </a:rPr>
              <a:t>2019. november 1.</a:t>
            </a:r>
          </a:p>
          <a:p>
            <a:r>
              <a:rPr lang="hu-HU" sz="2400" b="1" dirty="0">
                <a:latin typeface="+mj-lt"/>
              </a:rPr>
              <a:t>Elődje: </a:t>
            </a:r>
            <a:r>
              <a:rPr lang="hu-HU" sz="2400" dirty="0">
                <a:latin typeface="+mj-lt"/>
              </a:rPr>
              <a:t>Mario </a:t>
            </a:r>
            <a:r>
              <a:rPr lang="hu-HU" sz="2400" dirty="0" err="1">
                <a:latin typeface="+mj-lt"/>
              </a:rPr>
              <a:t>Draghi</a:t>
            </a:r>
            <a:endParaRPr lang="hu-HU" sz="2400" dirty="0">
              <a:latin typeface="+mj-lt"/>
            </a:endParaRP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19137"/>
            <a:ext cx="2473912" cy="330679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7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73" y="0"/>
            <a:ext cx="7772400" cy="1470025"/>
          </a:xfrm>
        </p:spPr>
        <p:txBody>
          <a:bodyPr/>
          <a:lstStyle/>
          <a:p>
            <a:r>
              <a:rPr lang="hu-HU" sz="3600" dirty="0"/>
              <a:t>Európai Központi Bank összetétele</a:t>
            </a:r>
            <a:endParaRPr lang="en-US" sz="3600" dirty="0"/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4320480" cy="3594883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Az EKB elnöke </a:t>
            </a:r>
            <a:r>
              <a:rPr lang="hu-HU" sz="2400" dirty="0" err="1">
                <a:solidFill>
                  <a:schemeClr val="tx1"/>
                </a:solidFill>
              </a:rPr>
              <a:t>Christine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Lagarde</a:t>
            </a:r>
            <a:r>
              <a:rPr lang="hu-HU" sz="2400" dirty="0">
                <a:solidFill>
                  <a:schemeClr val="tx1"/>
                </a:solidFill>
              </a:rPr>
              <a:t>, alelnöke Luis de </a:t>
            </a:r>
            <a:r>
              <a:rPr lang="hu-HU" sz="2400" dirty="0" err="1">
                <a:solidFill>
                  <a:schemeClr val="tx1"/>
                </a:solidFill>
              </a:rPr>
              <a:t>Guindos</a:t>
            </a:r>
            <a:r>
              <a:rPr lang="hu-HU" sz="2400" dirty="0">
                <a:solidFill>
                  <a:schemeClr val="tx1"/>
                </a:solidFill>
              </a:rPr>
              <a:t>. </a:t>
            </a:r>
            <a:endParaRPr lang="hu-HU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Fő </a:t>
            </a:r>
            <a:r>
              <a:rPr lang="hu-HU" sz="2400" dirty="0">
                <a:solidFill>
                  <a:schemeClr val="tx1"/>
                </a:solidFill>
              </a:rPr>
              <a:t>döntéshozó szerve a </a:t>
            </a:r>
            <a:r>
              <a:rPr lang="hu-HU" sz="2400" b="1" dirty="0">
                <a:solidFill>
                  <a:schemeClr val="tx1"/>
                </a:solidFill>
              </a:rPr>
              <a:t>Kormányzótanács</a:t>
            </a:r>
            <a:r>
              <a:rPr lang="hu-HU" sz="2400" dirty="0">
                <a:solidFill>
                  <a:schemeClr val="tx1"/>
                </a:solidFill>
              </a:rPr>
              <a:t>, amely a </a:t>
            </a:r>
            <a:r>
              <a:rPr lang="hu-HU" sz="2400" dirty="0" smtClean="0">
                <a:solidFill>
                  <a:schemeClr val="tx1"/>
                </a:solidFill>
              </a:rPr>
              <a:t>Bank </a:t>
            </a:r>
            <a:r>
              <a:rPr lang="hu-HU" sz="2400" b="1" dirty="0">
                <a:solidFill>
                  <a:schemeClr val="tx1"/>
                </a:solidFill>
              </a:rPr>
              <a:t>Igazgatóságának hat tagjából</a:t>
            </a:r>
            <a:r>
              <a:rPr lang="hu-HU" sz="2400" dirty="0">
                <a:solidFill>
                  <a:schemeClr val="tx1"/>
                </a:solidFill>
              </a:rPr>
              <a:t>, valamint a 19 </a:t>
            </a:r>
            <a:r>
              <a:rPr lang="hu-HU" sz="2400" dirty="0" err="1" smtClean="0">
                <a:solidFill>
                  <a:schemeClr val="tx1"/>
                </a:solidFill>
              </a:rPr>
              <a:t>euróövezeti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>
                <a:solidFill>
                  <a:schemeClr val="tx1"/>
                </a:solidFill>
              </a:rPr>
              <a:t>ország </a:t>
            </a:r>
            <a:r>
              <a:rPr lang="hu-HU" sz="2400" b="1" dirty="0">
                <a:solidFill>
                  <a:schemeClr val="tx1"/>
                </a:solidFill>
              </a:rPr>
              <a:t>nemzeti központi bankjának elnökeiből </a:t>
            </a:r>
            <a:r>
              <a:rPr lang="hu-HU" sz="2400" dirty="0">
                <a:solidFill>
                  <a:schemeClr val="tx1"/>
                </a:solidFill>
              </a:rPr>
              <a:t>áll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355606" cy="288032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44008" y="4869160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latin typeface="+mj-lt"/>
              </a:rPr>
              <a:t>Forrás: </a:t>
            </a:r>
            <a:r>
              <a:rPr lang="hu-HU" sz="1200" dirty="0">
                <a:latin typeface="+mj-lt"/>
              </a:rPr>
              <a:t>https://</a:t>
            </a:r>
            <a:r>
              <a:rPr lang="hu-HU" sz="1200" dirty="0" smtClean="0">
                <a:latin typeface="+mj-lt"/>
              </a:rPr>
              <a:t>www.ecb.europa.eu</a:t>
            </a:r>
            <a:endParaRPr lang="hu-HU" sz="1200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27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4000" dirty="0"/>
              <a:t>Európai Központi Bank összetétele</a:t>
            </a:r>
          </a:p>
        </p:txBody>
      </p:sp>
      <p:sp>
        <p:nvSpPr>
          <p:cNvPr id="8" name="Alcím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12968" cy="496855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A </a:t>
            </a:r>
            <a:r>
              <a:rPr lang="hu-HU" sz="2800" dirty="0" smtClean="0">
                <a:solidFill>
                  <a:schemeClr val="tx1"/>
                </a:solidFill>
              </a:rPr>
              <a:t>testület, az </a:t>
            </a:r>
            <a:r>
              <a:rPr lang="hu-HU" sz="2800" dirty="0">
                <a:solidFill>
                  <a:schemeClr val="tx1"/>
                </a:solidFill>
              </a:rPr>
              <a:t>EKB frankfurti </a:t>
            </a:r>
            <a:r>
              <a:rPr lang="hu-HU" sz="2800" dirty="0" smtClean="0">
                <a:solidFill>
                  <a:schemeClr val="tx1"/>
                </a:solidFill>
              </a:rPr>
              <a:t>székházában </a:t>
            </a:r>
            <a:r>
              <a:rPr lang="hu-HU" sz="2800" b="1" dirty="0" smtClean="0">
                <a:solidFill>
                  <a:schemeClr val="tx1"/>
                </a:solidFill>
              </a:rPr>
              <a:t>havonta </a:t>
            </a:r>
            <a:r>
              <a:rPr lang="hu-HU" sz="2800" b="1" dirty="0">
                <a:solidFill>
                  <a:schemeClr val="tx1"/>
                </a:solidFill>
              </a:rPr>
              <a:t>két </a:t>
            </a:r>
            <a:r>
              <a:rPr lang="hu-HU" sz="2800" b="1" dirty="0" smtClean="0">
                <a:solidFill>
                  <a:schemeClr val="tx1"/>
                </a:solidFill>
              </a:rPr>
              <a:t>alkalommal</a:t>
            </a:r>
            <a:r>
              <a:rPr lang="hu-HU" sz="2800" dirty="0" smtClean="0">
                <a:solidFill>
                  <a:schemeClr val="tx1"/>
                </a:solidFill>
              </a:rPr>
              <a:t> tart ülést.</a:t>
            </a:r>
            <a:endParaRPr lang="hu-HU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tx1"/>
                </a:solidFill>
              </a:rPr>
              <a:t>A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>
                <a:solidFill>
                  <a:schemeClr val="tx1"/>
                </a:solidFill>
              </a:rPr>
              <a:t>gazdasági és monetáris </a:t>
            </a:r>
            <a:r>
              <a:rPr lang="hu-HU" sz="2800" b="1" dirty="0" smtClean="0">
                <a:solidFill>
                  <a:schemeClr val="tx1"/>
                </a:solidFill>
              </a:rPr>
              <a:t>folyamatokat hathetente </a:t>
            </a:r>
            <a:r>
              <a:rPr lang="hu-HU" sz="2800" b="1" dirty="0">
                <a:solidFill>
                  <a:schemeClr val="tx1"/>
                </a:solidFill>
              </a:rPr>
              <a:t>értékeli</a:t>
            </a:r>
            <a:r>
              <a:rPr lang="hu-HU" sz="2800" dirty="0" smtClean="0">
                <a:solidFill>
                  <a:schemeClr val="tx1"/>
                </a:solidFill>
              </a:rPr>
              <a:t>, </a:t>
            </a:r>
            <a:r>
              <a:rPr lang="hu-HU" sz="2800" dirty="0">
                <a:solidFill>
                  <a:schemeClr val="tx1"/>
                </a:solidFill>
              </a:rPr>
              <a:t>és </a:t>
            </a:r>
            <a:r>
              <a:rPr lang="hu-HU" sz="2800" b="1" dirty="0">
                <a:solidFill>
                  <a:schemeClr val="tx1"/>
                </a:solidFill>
              </a:rPr>
              <a:t>monetáris politikai döntéseket hoz</a:t>
            </a:r>
            <a:r>
              <a:rPr lang="hu-HU" sz="2800" dirty="0">
                <a:solidFill>
                  <a:schemeClr val="tx1"/>
                </a:solidFill>
              </a:rPr>
              <a:t>. </a:t>
            </a:r>
            <a:r>
              <a:rPr lang="hu-HU" sz="2800" dirty="0" smtClean="0">
                <a:solidFill>
                  <a:schemeClr val="tx1"/>
                </a:solidFill>
              </a:rPr>
              <a:t>A többi </a:t>
            </a:r>
            <a:r>
              <a:rPr lang="hu-HU" sz="2800" dirty="0">
                <a:solidFill>
                  <a:schemeClr val="tx1"/>
                </a:solidFill>
              </a:rPr>
              <a:t>ülésén az EKB és az </a:t>
            </a:r>
            <a:r>
              <a:rPr lang="hu-HU" sz="2800" dirty="0" err="1" smtClean="0">
                <a:solidFill>
                  <a:schemeClr val="tx1"/>
                </a:solidFill>
              </a:rPr>
              <a:t>eurórendszer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>
                <a:solidFill>
                  <a:schemeClr val="tx1"/>
                </a:solidFill>
              </a:rPr>
              <a:t>egyéb feladataival és hatásköreivel </a:t>
            </a:r>
            <a:r>
              <a:rPr lang="hu-HU" sz="2800" dirty="0" smtClean="0">
                <a:solidFill>
                  <a:schemeClr val="tx1"/>
                </a:solidFill>
              </a:rPr>
              <a:t>összefüggő </a:t>
            </a:r>
            <a:r>
              <a:rPr lang="hu-HU" sz="2800" dirty="0">
                <a:solidFill>
                  <a:schemeClr val="tx1"/>
                </a:solidFill>
              </a:rPr>
              <a:t>kérdésekről tárgyal. </a:t>
            </a:r>
            <a:endParaRPr lang="hu-HU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1"/>
                </a:solidFill>
              </a:rPr>
              <a:t>A </a:t>
            </a:r>
            <a:r>
              <a:rPr lang="hu-HU" sz="2800" b="1" dirty="0">
                <a:solidFill>
                  <a:schemeClr val="tx1"/>
                </a:solidFill>
              </a:rPr>
              <a:t>monetáris politikai döntést egy sajtókonferencia </a:t>
            </a:r>
            <a:r>
              <a:rPr lang="hu-HU" sz="2800" b="1" dirty="0" smtClean="0">
                <a:solidFill>
                  <a:schemeClr val="tx1"/>
                </a:solidFill>
              </a:rPr>
              <a:t>keretében megindokolják</a:t>
            </a:r>
            <a:r>
              <a:rPr lang="hu-HU" sz="2800" dirty="0" smtClean="0">
                <a:solidFill>
                  <a:schemeClr val="tx1"/>
                </a:solidFill>
              </a:rPr>
              <a:t>.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dirty="0" smtClean="0">
                <a:solidFill>
                  <a:schemeClr val="tx1"/>
                </a:solidFill>
              </a:rPr>
              <a:t>Erre rendszerint hathetente </a:t>
            </a:r>
            <a:r>
              <a:rPr lang="hu-HU" sz="2800" dirty="0">
                <a:solidFill>
                  <a:schemeClr val="tx1"/>
                </a:solidFill>
              </a:rPr>
              <a:t>kerül </a:t>
            </a:r>
            <a:r>
              <a:rPr lang="hu-HU" sz="2800" dirty="0" smtClean="0">
                <a:solidFill>
                  <a:schemeClr val="tx1"/>
                </a:solidFill>
              </a:rPr>
              <a:t>sor, amelyet az </a:t>
            </a:r>
            <a:r>
              <a:rPr lang="hu-HU" sz="2800" dirty="0">
                <a:solidFill>
                  <a:schemeClr val="tx1"/>
                </a:solidFill>
              </a:rPr>
              <a:t>EKB elnöke vezeti az alelnök kíséretében.</a:t>
            </a:r>
          </a:p>
          <a:p>
            <a:pPr algn="just"/>
            <a:endParaRPr lang="hu-HU" sz="2800" dirty="0" smtClean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64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4000" dirty="0"/>
              <a:t>Európai Központi Bank összetétele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4968552"/>
          </a:xfrm>
        </p:spPr>
        <p:txBody>
          <a:bodyPr>
            <a:noAutofit/>
          </a:bodyPr>
          <a:lstStyle/>
          <a:p>
            <a:pPr algn="just"/>
            <a:r>
              <a:rPr lang="hu-HU" sz="2600" dirty="0" smtClean="0">
                <a:solidFill>
                  <a:schemeClr val="tx1"/>
                </a:solidFill>
              </a:rPr>
              <a:t>Az alábbi</a:t>
            </a:r>
            <a:r>
              <a:rPr lang="hu-HU" sz="2600" dirty="0">
                <a:solidFill>
                  <a:schemeClr val="tx1"/>
                </a:solidFill>
              </a:rPr>
              <a:t> </a:t>
            </a:r>
            <a:r>
              <a:rPr lang="hu-HU" sz="2600" b="1" dirty="0">
                <a:solidFill>
                  <a:schemeClr val="tx1"/>
                </a:solidFill>
              </a:rPr>
              <a:t>három testület felelős a döntéshozatalért</a:t>
            </a:r>
            <a:r>
              <a:rPr lang="hu-HU" sz="2600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600" b="1" dirty="0" smtClean="0">
                <a:solidFill>
                  <a:schemeClr val="tx1"/>
                </a:solidFill>
              </a:rPr>
              <a:t>Kormányzótanács:</a:t>
            </a:r>
            <a:r>
              <a:rPr lang="hu-HU" sz="2600" dirty="0">
                <a:solidFill>
                  <a:schemeClr val="tx1"/>
                </a:solidFill>
              </a:rPr>
              <a:t> </a:t>
            </a:r>
            <a:r>
              <a:rPr lang="hu-HU" sz="2600" dirty="0" smtClean="0">
                <a:solidFill>
                  <a:schemeClr val="tx1"/>
                </a:solidFill>
              </a:rPr>
              <a:t>az </a:t>
            </a:r>
            <a:r>
              <a:rPr lang="hu-HU" sz="2600" dirty="0">
                <a:solidFill>
                  <a:schemeClr val="tx1"/>
                </a:solidFill>
              </a:rPr>
              <a:t>EKB </a:t>
            </a:r>
            <a:r>
              <a:rPr lang="hu-HU" sz="2600" b="1" dirty="0">
                <a:solidFill>
                  <a:schemeClr val="tx1"/>
                </a:solidFill>
              </a:rPr>
              <a:t>fő döntéshozatali szerve</a:t>
            </a:r>
            <a:r>
              <a:rPr lang="hu-HU" sz="2600" dirty="0">
                <a:solidFill>
                  <a:schemeClr val="tx1"/>
                </a:solidFill>
              </a:rPr>
              <a:t>.</a:t>
            </a:r>
            <a:br>
              <a:rPr lang="hu-HU" sz="2600" dirty="0">
                <a:solidFill>
                  <a:schemeClr val="tx1"/>
                </a:solidFill>
              </a:rPr>
            </a:br>
            <a:r>
              <a:rPr lang="hu-HU" sz="2600" dirty="0" smtClean="0">
                <a:solidFill>
                  <a:schemeClr val="tx1"/>
                </a:solidFill>
              </a:rPr>
              <a:t>Az Igazgatóság </a:t>
            </a:r>
            <a:r>
              <a:rPr lang="hu-HU" sz="2600" dirty="0">
                <a:solidFill>
                  <a:schemeClr val="tx1"/>
                </a:solidFill>
              </a:rPr>
              <a:t>tagjai, </a:t>
            </a:r>
            <a:r>
              <a:rPr lang="hu-HU" sz="2600" dirty="0" smtClean="0">
                <a:solidFill>
                  <a:schemeClr val="tx1"/>
                </a:solidFill>
              </a:rPr>
              <a:t>és </a:t>
            </a:r>
            <a:r>
              <a:rPr lang="hu-HU" sz="2600" dirty="0">
                <a:solidFill>
                  <a:schemeClr val="tx1"/>
                </a:solidFill>
              </a:rPr>
              <a:t>az </a:t>
            </a:r>
            <a:r>
              <a:rPr lang="hu-HU" sz="2600" dirty="0" err="1">
                <a:solidFill>
                  <a:schemeClr val="tx1"/>
                </a:solidFill>
              </a:rPr>
              <a:t>euróövezeti</a:t>
            </a:r>
            <a:r>
              <a:rPr lang="hu-HU" sz="2600" dirty="0">
                <a:solidFill>
                  <a:schemeClr val="tx1"/>
                </a:solidFill>
              </a:rPr>
              <a:t> tagországok központi bankjainak kormányzói alkotják.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600" b="1" dirty="0" smtClean="0">
                <a:solidFill>
                  <a:schemeClr val="tx1"/>
                </a:solidFill>
              </a:rPr>
              <a:t>Igazgatóság:</a:t>
            </a:r>
            <a:r>
              <a:rPr lang="hu-HU" sz="2600" dirty="0">
                <a:solidFill>
                  <a:schemeClr val="tx1"/>
                </a:solidFill>
              </a:rPr>
              <a:t> </a:t>
            </a:r>
            <a:r>
              <a:rPr lang="hu-HU" sz="2600" dirty="0" smtClean="0">
                <a:solidFill>
                  <a:schemeClr val="tx1"/>
                </a:solidFill>
              </a:rPr>
              <a:t>feladata </a:t>
            </a:r>
            <a:r>
              <a:rPr lang="hu-HU" sz="2600" dirty="0">
                <a:solidFill>
                  <a:schemeClr val="tx1"/>
                </a:solidFill>
              </a:rPr>
              <a:t>az </a:t>
            </a:r>
            <a:r>
              <a:rPr lang="hu-HU" sz="2600" b="1" dirty="0">
                <a:solidFill>
                  <a:schemeClr val="tx1"/>
                </a:solidFill>
              </a:rPr>
              <a:t>EKB napi irányítása</a:t>
            </a:r>
            <a:r>
              <a:rPr lang="hu-HU" sz="2600" dirty="0">
                <a:solidFill>
                  <a:schemeClr val="tx1"/>
                </a:solidFill>
              </a:rPr>
              <a:t>.</a:t>
            </a:r>
            <a:br>
              <a:rPr lang="hu-HU" sz="2600" dirty="0">
                <a:solidFill>
                  <a:schemeClr val="tx1"/>
                </a:solidFill>
              </a:rPr>
            </a:br>
            <a:r>
              <a:rPr lang="hu-HU" sz="2600" dirty="0">
                <a:solidFill>
                  <a:schemeClr val="tx1"/>
                </a:solidFill>
              </a:rPr>
              <a:t>Az EKB elnökén és alelnökén kívül </a:t>
            </a:r>
            <a:r>
              <a:rPr lang="hu-HU" sz="2600" dirty="0" smtClean="0">
                <a:solidFill>
                  <a:schemeClr val="tx1"/>
                </a:solidFill>
              </a:rPr>
              <a:t>még négy tagja van, akiket az </a:t>
            </a:r>
            <a:r>
              <a:rPr lang="hu-HU" sz="2600" dirty="0" err="1">
                <a:solidFill>
                  <a:schemeClr val="tx1"/>
                </a:solidFill>
              </a:rPr>
              <a:t>euróövezeti</a:t>
            </a:r>
            <a:r>
              <a:rPr lang="hu-HU" sz="2600" dirty="0">
                <a:solidFill>
                  <a:schemeClr val="tx1"/>
                </a:solidFill>
              </a:rPr>
              <a:t> országok vezetői nevezik ki nyolc évre.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chemeClr val="tx1"/>
                </a:solidFill>
              </a:rPr>
              <a:t>Általános </a:t>
            </a:r>
            <a:r>
              <a:rPr lang="hu-HU" sz="2600" b="1" dirty="0" smtClean="0">
                <a:solidFill>
                  <a:schemeClr val="tx1"/>
                </a:solidFill>
              </a:rPr>
              <a:t>Tanács:</a:t>
            </a:r>
            <a:r>
              <a:rPr lang="hu-HU" sz="2600" dirty="0">
                <a:solidFill>
                  <a:schemeClr val="tx1"/>
                </a:solidFill>
              </a:rPr>
              <a:t> </a:t>
            </a:r>
            <a:r>
              <a:rPr lang="hu-HU" sz="2600" b="1" dirty="0" smtClean="0">
                <a:solidFill>
                  <a:schemeClr val="tx1"/>
                </a:solidFill>
              </a:rPr>
              <a:t>tanácsadó </a:t>
            </a:r>
            <a:r>
              <a:rPr lang="hu-HU" sz="2600" b="1" dirty="0">
                <a:solidFill>
                  <a:schemeClr val="tx1"/>
                </a:solidFill>
              </a:rPr>
              <a:t>és koordinációs szerepet</a:t>
            </a:r>
            <a:r>
              <a:rPr lang="hu-HU" sz="2600" dirty="0">
                <a:solidFill>
                  <a:schemeClr val="tx1"/>
                </a:solidFill>
              </a:rPr>
              <a:t> tölt be</a:t>
            </a:r>
            <a:r>
              <a:rPr lang="hu-HU" sz="2600" dirty="0" smtClean="0">
                <a:solidFill>
                  <a:schemeClr val="tx1"/>
                </a:solidFill>
              </a:rPr>
              <a:t>. Az EKB </a:t>
            </a:r>
            <a:r>
              <a:rPr lang="hu-HU" sz="2600" dirty="0">
                <a:solidFill>
                  <a:schemeClr val="tx1"/>
                </a:solidFill>
              </a:rPr>
              <a:t>elnökéből, alelnökéből, valamint az uniós tagországok központi bankjainak kormányzóiból </a:t>
            </a:r>
            <a:r>
              <a:rPr lang="hu-HU" sz="2600" dirty="0" smtClean="0">
                <a:solidFill>
                  <a:schemeClr val="tx1"/>
                </a:solidFill>
              </a:rPr>
              <a:t>áll.</a:t>
            </a:r>
            <a:endParaRPr lang="hu-HU" sz="26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9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49533" y="0"/>
            <a:ext cx="7772400" cy="1470025"/>
          </a:xfrm>
        </p:spPr>
        <p:txBody>
          <a:bodyPr/>
          <a:lstStyle/>
          <a:p>
            <a:r>
              <a:rPr lang="hu-HU" dirty="0"/>
              <a:t>Európai Központi Bank feladata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856984" cy="4824536"/>
          </a:xfrm>
        </p:spPr>
        <p:txBody>
          <a:bodyPr>
            <a:noAutofit/>
          </a:bodyPr>
          <a:lstStyle/>
          <a:p>
            <a:pPr marL="444500" indent="-444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tx1"/>
                </a:solidFill>
              </a:rPr>
              <a:t>Feladata meghatározni, hogy</a:t>
            </a:r>
            <a:r>
              <a:rPr lang="hu-HU" sz="2200" dirty="0">
                <a:solidFill>
                  <a:schemeClr val="tx1"/>
                </a:solidFill>
              </a:rPr>
              <a:t> mekkora  </a:t>
            </a:r>
            <a:r>
              <a:rPr lang="hu-HU" sz="2200" dirty="0" smtClean="0">
                <a:solidFill>
                  <a:schemeClr val="tx1"/>
                </a:solidFill>
              </a:rPr>
              <a:t>kamat számítható </a:t>
            </a:r>
            <a:r>
              <a:rPr lang="hu-HU" sz="2200" dirty="0">
                <a:solidFill>
                  <a:schemeClr val="tx1"/>
                </a:solidFill>
              </a:rPr>
              <a:t>fel az </a:t>
            </a:r>
            <a:r>
              <a:rPr lang="hu-HU" sz="2200" dirty="0" err="1" smtClean="0">
                <a:solidFill>
                  <a:schemeClr val="tx1"/>
                </a:solidFill>
              </a:rPr>
              <a:t>euróövezetben</a:t>
            </a:r>
            <a:r>
              <a:rPr lang="hu-HU" sz="2200" dirty="0">
                <a:solidFill>
                  <a:schemeClr val="tx1"/>
                </a:solidFill>
              </a:rPr>
              <a:t> </a:t>
            </a:r>
            <a:r>
              <a:rPr lang="hu-HU" sz="2200" dirty="0" smtClean="0">
                <a:solidFill>
                  <a:schemeClr val="tx1"/>
                </a:solidFill>
              </a:rPr>
              <a:t>működő</a:t>
            </a:r>
            <a:r>
              <a:rPr lang="hu-HU" sz="2200" dirty="0">
                <a:solidFill>
                  <a:schemeClr val="tx1"/>
                </a:solidFill>
              </a:rPr>
              <a:t> </a:t>
            </a:r>
            <a:r>
              <a:rPr lang="hu-HU" sz="2200" b="1" dirty="0">
                <a:solidFill>
                  <a:schemeClr val="tx1"/>
                </a:solidFill>
              </a:rPr>
              <a:t>kereskedelmi bankoknak</a:t>
            </a:r>
            <a:r>
              <a:rPr lang="hu-HU" sz="2200" dirty="0">
                <a:solidFill>
                  <a:schemeClr val="tx1"/>
                </a:solidFill>
              </a:rPr>
              <a:t> nyújtott hitelek esetében. </a:t>
            </a:r>
            <a:r>
              <a:rPr lang="hu-HU" sz="2200" dirty="0" smtClean="0">
                <a:solidFill>
                  <a:schemeClr val="tx1"/>
                </a:solidFill>
              </a:rPr>
              <a:t>Így tartja ellenőrzés </a:t>
            </a:r>
            <a:r>
              <a:rPr lang="hu-HU" sz="2200" dirty="0">
                <a:solidFill>
                  <a:schemeClr val="tx1"/>
                </a:solidFill>
              </a:rPr>
              <a:t>alatt </a:t>
            </a:r>
            <a:r>
              <a:rPr lang="hu-HU" sz="2200" dirty="0" smtClean="0">
                <a:solidFill>
                  <a:schemeClr val="tx1"/>
                </a:solidFill>
              </a:rPr>
              <a:t>a </a:t>
            </a:r>
            <a:r>
              <a:rPr lang="hu-HU" sz="2200" dirty="0">
                <a:solidFill>
                  <a:schemeClr val="tx1"/>
                </a:solidFill>
              </a:rPr>
              <a:t>pénzkínálatot és az inflációt.</a:t>
            </a:r>
          </a:p>
          <a:p>
            <a:pPr marL="444500" indent="-444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</a:rPr>
              <a:t>Kezeli az </a:t>
            </a:r>
            <a:r>
              <a:rPr lang="hu-HU" sz="2200" dirty="0" err="1">
                <a:solidFill>
                  <a:schemeClr val="tx1"/>
                </a:solidFill>
              </a:rPr>
              <a:t>euróövezet</a:t>
            </a:r>
            <a:r>
              <a:rPr lang="hu-HU" sz="2200" dirty="0">
                <a:solidFill>
                  <a:schemeClr val="tx1"/>
                </a:solidFill>
              </a:rPr>
              <a:t> </a:t>
            </a:r>
            <a:r>
              <a:rPr lang="hu-HU" sz="2200" b="1" dirty="0">
                <a:solidFill>
                  <a:schemeClr val="tx1"/>
                </a:solidFill>
              </a:rPr>
              <a:t>devizatartalékait</a:t>
            </a:r>
            <a:r>
              <a:rPr lang="hu-HU" sz="2200" dirty="0">
                <a:solidFill>
                  <a:schemeClr val="tx1"/>
                </a:solidFill>
              </a:rPr>
              <a:t>, </a:t>
            </a:r>
            <a:r>
              <a:rPr lang="hu-HU" sz="2200" dirty="0" smtClean="0">
                <a:solidFill>
                  <a:schemeClr val="tx1"/>
                </a:solidFill>
              </a:rPr>
              <a:t>valamint </a:t>
            </a:r>
            <a:r>
              <a:rPr lang="hu-HU" sz="2200" b="1" dirty="0" smtClean="0">
                <a:solidFill>
                  <a:schemeClr val="tx1"/>
                </a:solidFill>
              </a:rPr>
              <a:t>valutát </a:t>
            </a:r>
            <a:r>
              <a:rPr lang="hu-HU" sz="2200" b="1" dirty="0">
                <a:solidFill>
                  <a:schemeClr val="tx1"/>
                </a:solidFill>
              </a:rPr>
              <a:t>vesz és ad </a:t>
            </a:r>
            <a:r>
              <a:rPr lang="hu-HU" sz="2200" b="1" dirty="0" smtClean="0">
                <a:solidFill>
                  <a:schemeClr val="tx1"/>
                </a:solidFill>
              </a:rPr>
              <a:t>el</a:t>
            </a:r>
            <a:r>
              <a:rPr lang="hu-HU" sz="2200" dirty="0" smtClean="0">
                <a:solidFill>
                  <a:schemeClr val="tx1"/>
                </a:solidFill>
              </a:rPr>
              <a:t>.</a:t>
            </a:r>
            <a:endParaRPr lang="hu-HU" sz="2200" dirty="0">
              <a:solidFill>
                <a:schemeClr val="tx1"/>
              </a:solidFill>
            </a:endParaRPr>
          </a:p>
          <a:p>
            <a:pPr marL="444500" indent="-444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</a:rPr>
              <a:t>Biztosítja, hogy a </a:t>
            </a:r>
            <a:r>
              <a:rPr lang="hu-HU" sz="2200" b="1" dirty="0">
                <a:solidFill>
                  <a:schemeClr val="tx1"/>
                </a:solidFill>
              </a:rPr>
              <a:t>pénzpiacokat és a </a:t>
            </a:r>
            <a:r>
              <a:rPr lang="hu-HU" sz="2200" b="1" dirty="0" smtClean="0">
                <a:solidFill>
                  <a:schemeClr val="tx1"/>
                </a:solidFill>
              </a:rPr>
              <a:t>pénzintézeteket </a:t>
            </a:r>
            <a:r>
              <a:rPr lang="hu-HU" sz="2200" dirty="0" smtClean="0">
                <a:solidFill>
                  <a:schemeClr val="tx1"/>
                </a:solidFill>
              </a:rPr>
              <a:t>a </a:t>
            </a:r>
            <a:r>
              <a:rPr lang="hu-HU" sz="2200" dirty="0">
                <a:solidFill>
                  <a:schemeClr val="tx1"/>
                </a:solidFill>
              </a:rPr>
              <a:t>nemzeti hatóságok megfelelően </a:t>
            </a:r>
            <a:r>
              <a:rPr lang="hu-HU" sz="2200" dirty="0" smtClean="0">
                <a:solidFill>
                  <a:schemeClr val="tx1"/>
                </a:solidFill>
              </a:rPr>
              <a:t>felügyeljék. </a:t>
            </a:r>
            <a:endParaRPr lang="hu-HU" sz="2200" dirty="0">
              <a:solidFill>
                <a:schemeClr val="tx1"/>
              </a:solidFill>
            </a:endParaRPr>
          </a:p>
          <a:p>
            <a:pPr marL="444500" indent="-444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</a:rPr>
              <a:t>Gondoskodik az </a:t>
            </a:r>
            <a:r>
              <a:rPr lang="hu-HU" sz="2200" b="1" dirty="0">
                <a:solidFill>
                  <a:schemeClr val="tx1"/>
                </a:solidFill>
              </a:rPr>
              <a:t>európai bankrendszer biztonságáról</a:t>
            </a:r>
            <a:r>
              <a:rPr lang="hu-HU" sz="2200" dirty="0">
                <a:solidFill>
                  <a:schemeClr val="tx1"/>
                </a:solidFill>
              </a:rPr>
              <a:t>, </a:t>
            </a:r>
            <a:r>
              <a:rPr lang="hu-HU" sz="2200" b="1" dirty="0">
                <a:solidFill>
                  <a:schemeClr val="tx1"/>
                </a:solidFill>
              </a:rPr>
              <a:t>hatékonyságáról és eredményességéről</a:t>
            </a:r>
            <a:r>
              <a:rPr lang="hu-HU" sz="2200" dirty="0">
                <a:solidFill>
                  <a:schemeClr val="tx1"/>
                </a:solidFill>
              </a:rPr>
              <a:t>.</a:t>
            </a:r>
          </a:p>
          <a:p>
            <a:pPr marL="444500" indent="-444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</a:rPr>
              <a:t>Engedélyezi az </a:t>
            </a:r>
            <a:r>
              <a:rPr lang="hu-HU" sz="2200" dirty="0" err="1">
                <a:solidFill>
                  <a:schemeClr val="tx1"/>
                </a:solidFill>
              </a:rPr>
              <a:t>euróövezeti</a:t>
            </a:r>
            <a:r>
              <a:rPr lang="hu-HU" sz="2200" dirty="0">
                <a:solidFill>
                  <a:schemeClr val="tx1"/>
                </a:solidFill>
              </a:rPr>
              <a:t> országok számára az </a:t>
            </a:r>
            <a:r>
              <a:rPr lang="hu-HU" sz="2200" b="1" dirty="0" err="1" smtClean="0">
                <a:solidFill>
                  <a:schemeClr val="tx1"/>
                </a:solidFill>
              </a:rPr>
              <a:t>euróbankjegyek</a:t>
            </a:r>
            <a:r>
              <a:rPr lang="hu-HU" sz="2200" b="1" dirty="0" smtClean="0">
                <a:solidFill>
                  <a:schemeClr val="tx1"/>
                </a:solidFill>
              </a:rPr>
              <a:t> </a:t>
            </a:r>
            <a:r>
              <a:rPr lang="hu-HU" sz="2200" b="1" dirty="0">
                <a:solidFill>
                  <a:schemeClr val="tx1"/>
                </a:solidFill>
              </a:rPr>
              <a:t>kibocsátását</a:t>
            </a:r>
            <a:r>
              <a:rPr lang="hu-HU" sz="2200" dirty="0">
                <a:solidFill>
                  <a:schemeClr val="tx1"/>
                </a:solidFill>
              </a:rPr>
              <a:t>.</a:t>
            </a:r>
          </a:p>
          <a:p>
            <a:pPr marL="444500" indent="-444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</a:rPr>
              <a:t>Nyomon követi az </a:t>
            </a:r>
            <a:r>
              <a:rPr lang="hu-HU" sz="2200" b="1" dirty="0">
                <a:solidFill>
                  <a:schemeClr val="tx1"/>
                </a:solidFill>
              </a:rPr>
              <a:t>árak alakulását</a:t>
            </a:r>
            <a:r>
              <a:rPr lang="hu-HU" sz="2200" dirty="0">
                <a:solidFill>
                  <a:schemeClr val="tx1"/>
                </a:solidFill>
              </a:rPr>
              <a:t>, és az </a:t>
            </a:r>
            <a:r>
              <a:rPr lang="hu-HU" sz="2200" b="1" dirty="0">
                <a:solidFill>
                  <a:schemeClr val="tx1"/>
                </a:solidFill>
              </a:rPr>
              <a:t>árstabilitást</a:t>
            </a:r>
            <a:r>
              <a:rPr lang="hu-HU" sz="2200" dirty="0">
                <a:solidFill>
                  <a:schemeClr val="tx1"/>
                </a:solidFill>
              </a:rPr>
              <a:t> veszélyeztető </a:t>
            </a:r>
            <a:r>
              <a:rPr lang="hu-HU" sz="2200" dirty="0" smtClean="0">
                <a:solidFill>
                  <a:schemeClr val="tx1"/>
                </a:solidFill>
              </a:rPr>
              <a:t>kockázatokat értékeli ki.</a:t>
            </a:r>
            <a:endParaRPr lang="hu-HU" sz="22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46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dirty="0"/>
              <a:t>Európai Központi Bank feladata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496944" cy="504056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Az EKB </a:t>
            </a:r>
            <a:r>
              <a:rPr lang="hu-HU" sz="2400" b="1" dirty="0" smtClean="0">
                <a:solidFill>
                  <a:schemeClr val="tx1"/>
                </a:solidFill>
              </a:rPr>
              <a:t>együttműködik </a:t>
            </a:r>
            <a:r>
              <a:rPr lang="hu-HU" sz="2400" dirty="0" smtClean="0">
                <a:solidFill>
                  <a:schemeClr val="tx1"/>
                </a:solidFill>
              </a:rPr>
              <a:t>az </a:t>
            </a:r>
            <a:r>
              <a:rPr lang="hu-HU" sz="2400" dirty="0">
                <a:solidFill>
                  <a:schemeClr val="tx1"/>
                </a:solidFill>
              </a:rPr>
              <a:t>Európai Unió </a:t>
            </a:r>
            <a:r>
              <a:rPr lang="hu-HU" sz="2400" b="1" dirty="0">
                <a:solidFill>
                  <a:schemeClr val="tx1"/>
                </a:solidFill>
              </a:rPr>
              <a:t>mindegyik tagállamának központi </a:t>
            </a:r>
            <a:r>
              <a:rPr lang="hu-HU" sz="2400" b="1" dirty="0" smtClean="0">
                <a:solidFill>
                  <a:schemeClr val="tx1"/>
                </a:solidFill>
              </a:rPr>
              <a:t>bankjával</a:t>
            </a:r>
            <a:r>
              <a:rPr lang="hu-HU" sz="2400" dirty="0" smtClean="0">
                <a:solidFill>
                  <a:schemeClr val="tx1"/>
                </a:solidFill>
              </a:rPr>
              <a:t>. </a:t>
            </a:r>
            <a:r>
              <a:rPr lang="hu-HU" sz="2400" dirty="0">
                <a:solidFill>
                  <a:schemeClr val="tx1"/>
                </a:solidFill>
              </a:rPr>
              <a:t>Közösen alkotják a Központi Bankok Európai Rendszerét.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Az EKB irányítja </a:t>
            </a:r>
            <a:r>
              <a:rPr lang="hu-HU" sz="2400" dirty="0">
                <a:solidFill>
                  <a:schemeClr val="tx1"/>
                </a:solidFill>
              </a:rPr>
              <a:t>az </a:t>
            </a:r>
            <a:r>
              <a:rPr lang="hu-HU" sz="2400" b="1" dirty="0" err="1">
                <a:solidFill>
                  <a:schemeClr val="tx1"/>
                </a:solidFill>
              </a:rPr>
              <a:t>euróövezeti</a:t>
            </a:r>
            <a:r>
              <a:rPr lang="hu-HU" sz="2400" b="1" dirty="0">
                <a:solidFill>
                  <a:schemeClr val="tx1"/>
                </a:solidFill>
              </a:rPr>
              <a:t> központi bankok közötti együttműködést</a:t>
            </a:r>
            <a:r>
              <a:rPr lang="hu-HU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37" y="3501008"/>
            <a:ext cx="4838506" cy="272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4108430"/>
            <a:ext cx="36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j-lt"/>
              </a:rPr>
              <a:t>További információkért klikk: </a:t>
            </a:r>
            <a:r>
              <a:rPr lang="hu-HU" dirty="0" smtClean="0">
                <a:latin typeface="+mj-lt"/>
                <a:hlinkClick r:id="rId3"/>
              </a:rPr>
              <a:t>LINK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0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772400" cy="1470025"/>
          </a:xfrm>
        </p:spPr>
        <p:txBody>
          <a:bodyPr/>
          <a:lstStyle/>
          <a:p>
            <a:r>
              <a:rPr lang="hu-HU" b="1" dirty="0"/>
              <a:t>Európai Számvevőszék</a:t>
            </a:r>
            <a:r>
              <a:rPr lang="hu-HU" b="1" dirty="0">
                <a:solidFill>
                  <a:schemeClr val="bg1"/>
                </a:solidFill>
              </a:rPr>
              <a:t/>
            </a:r>
            <a:br>
              <a:rPr lang="hu-HU" b="1" dirty="0">
                <a:solidFill>
                  <a:schemeClr val="bg1"/>
                </a:solidFill>
              </a:rPr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57531" y="5248154"/>
            <a:ext cx="21226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</a:rPr>
              <a:t>https://</a:t>
            </a:r>
            <a:r>
              <a:rPr lang="hu-HU" sz="1100" dirty="0" smtClean="0">
                <a:latin typeface="+mj-lt"/>
              </a:rPr>
              <a:t>www.eca.europa.eu</a:t>
            </a:r>
            <a:endParaRPr lang="hu-HU" sz="1100" dirty="0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31" y="1720434"/>
            <a:ext cx="6221490" cy="350309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90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7200800" cy="1065361"/>
          </a:xfrm>
        </p:spPr>
        <p:txBody>
          <a:bodyPr/>
          <a:lstStyle/>
          <a:p>
            <a:r>
              <a:rPr lang="hu-HU" b="1" dirty="0" err="1" smtClean="0"/>
              <a:t>Fogalommeghatározás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43608" y="16288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43508" y="1872099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monetáris unió </a:t>
            </a:r>
            <a:r>
              <a:rPr lang="hu-HU" sz="2000" dirty="0" smtClean="0">
                <a:latin typeface="+mj-lt"/>
              </a:rPr>
              <a:t>egy olyan rendszer, amelyben az önálló pénzkibocsátási joggal rendelkező jogalanyok (államok) </a:t>
            </a:r>
            <a:r>
              <a:rPr lang="hu-HU" sz="2000" b="1" dirty="0" smtClean="0">
                <a:latin typeface="+mj-lt"/>
              </a:rPr>
              <a:t>ugyanazt a pénzt törvényes fizetési eszközként elfogadják és használják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monetáris unió végső célja </a:t>
            </a:r>
            <a:r>
              <a:rPr lang="hu-HU" sz="2000" dirty="0" smtClean="0">
                <a:latin typeface="+mj-lt"/>
              </a:rPr>
              <a:t>a nemzeti valuták megszüntetése közös pénz és közös jegybank által.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monetáris politika</a:t>
            </a:r>
            <a:r>
              <a:rPr lang="hu-HU" sz="2000" dirty="0" smtClean="0">
                <a:latin typeface="+mj-lt"/>
              </a:rPr>
              <a:t> célja az árstabilitás fenntartása.</a:t>
            </a:r>
            <a:endParaRPr lang="hu-HU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71" y="1817658"/>
            <a:ext cx="5094873" cy="286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499992" y="5013176"/>
            <a:ext cx="36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j-lt"/>
              </a:rPr>
              <a:t>További információkért klikk: </a:t>
            </a:r>
            <a:r>
              <a:rPr lang="hu-HU" dirty="0" smtClean="0">
                <a:latin typeface="+mj-lt"/>
                <a:hlinkClick r:id="rId3"/>
              </a:rPr>
              <a:t>LINK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7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547664" y="0"/>
            <a:ext cx="7772400" cy="1470025"/>
          </a:xfrm>
        </p:spPr>
        <p:txBody>
          <a:bodyPr/>
          <a:lstStyle/>
          <a:p>
            <a:r>
              <a:rPr lang="hu-HU" dirty="0"/>
              <a:t>Európai Számvevőszék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4968552" cy="3254207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>
                <a:solidFill>
                  <a:schemeClr val="tx1"/>
                </a:solidFill>
              </a:rPr>
              <a:t>Szerep</a:t>
            </a:r>
            <a:r>
              <a:rPr lang="hu-HU" sz="2800" dirty="0">
                <a:solidFill>
                  <a:schemeClr val="tx1"/>
                </a:solidFill>
              </a:rPr>
              <a:t>: ellenőrzi, </a:t>
            </a:r>
            <a:r>
              <a:rPr lang="hu-HU" sz="2800" dirty="0" smtClean="0">
                <a:solidFill>
                  <a:schemeClr val="tx1"/>
                </a:solidFill>
              </a:rPr>
              <a:t>hogy </a:t>
            </a:r>
            <a:r>
              <a:rPr lang="hu-HU" sz="2800" dirty="0" smtClean="0">
                <a:solidFill>
                  <a:schemeClr val="tx1"/>
                </a:solidFill>
              </a:rPr>
              <a:t>nem </a:t>
            </a:r>
            <a:r>
              <a:rPr lang="hu-HU" sz="2800" dirty="0">
                <a:solidFill>
                  <a:schemeClr val="tx1"/>
                </a:solidFill>
              </a:rPr>
              <a:t>történt-e </a:t>
            </a:r>
            <a:r>
              <a:rPr lang="hu-HU" sz="2800" dirty="0" smtClean="0">
                <a:solidFill>
                  <a:schemeClr val="tx1"/>
                </a:solidFill>
              </a:rPr>
              <a:t>szabálytalanság </a:t>
            </a:r>
            <a:r>
              <a:rPr lang="hu-HU" sz="2800" dirty="0" smtClean="0">
                <a:solidFill>
                  <a:schemeClr val="tx1"/>
                </a:solidFill>
              </a:rPr>
              <a:t>az </a:t>
            </a:r>
            <a:r>
              <a:rPr lang="hu-HU" sz="2800" dirty="0">
                <a:solidFill>
                  <a:schemeClr val="tx1"/>
                </a:solidFill>
              </a:rPr>
              <a:t>uniós pénzforrások beszedése és felhasználása </a:t>
            </a:r>
            <a:r>
              <a:rPr lang="hu-HU" sz="2800" dirty="0" smtClean="0">
                <a:solidFill>
                  <a:schemeClr val="tx1"/>
                </a:solidFill>
              </a:rPr>
              <a:t>során, az </a:t>
            </a:r>
            <a:r>
              <a:rPr lang="hu-HU" sz="2800" dirty="0">
                <a:solidFill>
                  <a:schemeClr val="tx1"/>
                </a:solidFill>
              </a:rPr>
              <a:t>uniós pénzgazdálkodás </a:t>
            </a:r>
            <a:r>
              <a:rPr lang="hu-HU" sz="2800" dirty="0" smtClean="0">
                <a:solidFill>
                  <a:schemeClr val="tx1"/>
                </a:solidFill>
              </a:rPr>
              <a:t>javítását segíti</a:t>
            </a:r>
            <a:endParaRPr lang="hu-HU" sz="2800" dirty="0">
              <a:solidFill>
                <a:schemeClr val="tx1"/>
              </a:solidFill>
            </a:endParaRP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Tagok</a:t>
            </a:r>
            <a:r>
              <a:rPr lang="hu-HU" sz="2800" dirty="0">
                <a:solidFill>
                  <a:schemeClr val="tx1"/>
                </a:solidFill>
              </a:rPr>
              <a:t>: tagállamonként egy fő</a:t>
            </a: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Székhely</a:t>
            </a:r>
            <a:r>
              <a:rPr lang="hu-HU" sz="2800" dirty="0">
                <a:solidFill>
                  <a:schemeClr val="tx1"/>
                </a:solidFill>
              </a:rPr>
              <a:t>: Luxembourg</a:t>
            </a:r>
          </a:p>
          <a:p>
            <a:pPr algn="l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580112" y="4594975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latin typeface="+mj-lt"/>
              </a:rPr>
              <a:t>Forrás: </a:t>
            </a:r>
            <a:r>
              <a:rPr lang="hu-HU" sz="1200" dirty="0">
                <a:latin typeface="+mj-lt"/>
              </a:rPr>
              <a:t>https://</a:t>
            </a:r>
            <a:r>
              <a:rPr lang="hu-HU" sz="1200" dirty="0" smtClean="0">
                <a:latin typeface="+mj-lt"/>
              </a:rPr>
              <a:t>ec.europa.eu</a:t>
            </a:r>
            <a:endParaRPr lang="hu-HU" sz="1200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4575742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b="1" dirty="0">
                <a:latin typeface="+mj-lt"/>
              </a:rPr>
              <a:t>Elnök</a:t>
            </a:r>
            <a:r>
              <a:rPr lang="hu-HU" sz="2800" dirty="0">
                <a:latin typeface="+mj-lt"/>
              </a:rPr>
              <a:t>: </a:t>
            </a:r>
            <a:r>
              <a:rPr lang="hu-HU" sz="2800" dirty="0" err="1">
                <a:latin typeface="+mj-lt"/>
              </a:rPr>
              <a:t>Klaus-Heiner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Lehne</a:t>
            </a:r>
            <a:endParaRPr lang="hu-HU" sz="2800" dirty="0">
              <a:latin typeface="+mj-lt"/>
            </a:endParaRPr>
          </a:p>
          <a:p>
            <a:r>
              <a:rPr lang="hu-HU" sz="2800" b="1" dirty="0" smtClean="0">
                <a:latin typeface="+mj-lt"/>
              </a:rPr>
              <a:t>Származása</a:t>
            </a:r>
            <a:r>
              <a:rPr lang="hu-HU" sz="2800" b="1" dirty="0">
                <a:latin typeface="+mj-lt"/>
              </a:rPr>
              <a:t>: </a:t>
            </a:r>
            <a:r>
              <a:rPr lang="hu-HU" sz="2800" dirty="0" smtClean="0">
                <a:latin typeface="+mj-lt"/>
              </a:rPr>
              <a:t>Düsseldorf, Németország</a:t>
            </a:r>
            <a:endParaRPr lang="hu-HU" sz="2800" dirty="0">
              <a:latin typeface="+mj-lt"/>
            </a:endParaRPr>
          </a:p>
          <a:p>
            <a:r>
              <a:rPr lang="hu-HU" sz="2800" b="1" dirty="0">
                <a:latin typeface="+mj-lt"/>
              </a:rPr>
              <a:t>Foglalkozása: </a:t>
            </a:r>
            <a:r>
              <a:rPr lang="hu-HU" sz="2800" dirty="0" smtClean="0">
                <a:latin typeface="+mj-lt"/>
              </a:rPr>
              <a:t>jogász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788024" y="5085184"/>
            <a:ext cx="4355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</a:rPr>
              <a:t>Párt: </a:t>
            </a:r>
            <a:r>
              <a:rPr lang="hu-HU" sz="2400" dirty="0">
                <a:latin typeface="+mj-lt"/>
              </a:rPr>
              <a:t>Kereszténydemokrata Unió</a:t>
            </a:r>
          </a:p>
          <a:p>
            <a:r>
              <a:rPr lang="hu-HU" sz="2400" b="1" dirty="0">
                <a:latin typeface="+mj-lt"/>
              </a:rPr>
              <a:t>Megválasztása: </a:t>
            </a:r>
            <a:r>
              <a:rPr lang="hu-HU" sz="2400" dirty="0">
                <a:latin typeface="+mj-lt"/>
              </a:rPr>
              <a:t>2016. október 1.</a:t>
            </a:r>
          </a:p>
          <a:p>
            <a:r>
              <a:rPr lang="hu-HU" sz="2400" b="1" dirty="0">
                <a:latin typeface="+mj-lt"/>
              </a:rPr>
              <a:t>Elődje: </a:t>
            </a:r>
            <a:r>
              <a:rPr lang="hu-HU" sz="2400" dirty="0" err="1">
                <a:latin typeface="+mj-lt"/>
              </a:rPr>
              <a:t>Vítor</a:t>
            </a:r>
            <a:r>
              <a:rPr lang="hu-HU" sz="2400" dirty="0">
                <a:latin typeface="+mj-lt"/>
              </a:rPr>
              <a:t> Manuel da Silva </a:t>
            </a:r>
            <a:r>
              <a:rPr lang="hu-HU" sz="2400" dirty="0" err="1">
                <a:latin typeface="+mj-lt"/>
              </a:rPr>
              <a:t>Caldeira</a:t>
            </a:r>
            <a:endParaRPr lang="hu-HU" sz="2400" dirty="0">
              <a:latin typeface="+mj-lt"/>
            </a:endParaRP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27742"/>
            <a:ext cx="3048000" cy="3048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9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dirty="0"/>
              <a:t>Európai Számvevőszék</a:t>
            </a:r>
          </a:p>
        </p:txBody>
      </p:sp>
      <p:sp>
        <p:nvSpPr>
          <p:cNvPr id="3" name="Alcím 4"/>
          <p:cNvSpPr>
            <a:spLocks noGrp="1"/>
          </p:cNvSpPr>
          <p:nvPr>
            <p:ph type="subTitle" idx="1"/>
          </p:nvPr>
        </p:nvSpPr>
        <p:spPr>
          <a:xfrm>
            <a:off x="251521" y="1700808"/>
            <a:ext cx="8568952" cy="4824536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Az </a:t>
            </a:r>
            <a:r>
              <a:rPr lang="hu-HU" sz="2800" dirty="0">
                <a:solidFill>
                  <a:schemeClr val="tx1"/>
                </a:solidFill>
              </a:rPr>
              <a:t>Európai Unió „pénzügyi lelkiismerete”</a:t>
            </a:r>
            <a:r>
              <a:rPr lang="hu-HU" sz="2800" dirty="0" err="1">
                <a:solidFill>
                  <a:schemeClr val="tx1"/>
                </a:solidFill>
              </a:rPr>
              <a:t>-ként</a:t>
            </a:r>
            <a:r>
              <a:rPr lang="hu-HU" sz="2800" dirty="0">
                <a:solidFill>
                  <a:schemeClr val="tx1"/>
                </a:solidFill>
              </a:rPr>
              <a:t> szokták </a:t>
            </a:r>
            <a:r>
              <a:rPr lang="hu-HU" sz="2800" dirty="0" smtClean="0">
                <a:solidFill>
                  <a:schemeClr val="tx1"/>
                </a:solidFill>
              </a:rPr>
              <a:t>emlegetni.</a:t>
            </a:r>
          </a:p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Mint </a:t>
            </a:r>
            <a:r>
              <a:rPr lang="hu-HU" sz="2800" b="1" dirty="0" smtClean="0">
                <a:solidFill>
                  <a:schemeClr val="tx1"/>
                </a:solidFill>
              </a:rPr>
              <a:t>független </a:t>
            </a:r>
            <a:r>
              <a:rPr lang="hu-HU" sz="2800" b="1" dirty="0">
                <a:solidFill>
                  <a:schemeClr val="tx1"/>
                </a:solidFill>
              </a:rPr>
              <a:t>külső </a:t>
            </a:r>
            <a:r>
              <a:rPr lang="hu-HU" sz="2800" b="1" dirty="0" smtClean="0">
                <a:solidFill>
                  <a:schemeClr val="tx1"/>
                </a:solidFill>
              </a:rPr>
              <a:t>ellenőr</a:t>
            </a:r>
            <a:r>
              <a:rPr lang="hu-HU" sz="2800" dirty="0" smtClean="0">
                <a:solidFill>
                  <a:schemeClr val="tx1"/>
                </a:solidFill>
              </a:rPr>
              <a:t>,</a:t>
            </a:r>
            <a:r>
              <a:rPr lang="hu-HU" sz="2800" dirty="0">
                <a:solidFill>
                  <a:schemeClr val="tx1"/>
                </a:solidFill>
              </a:rPr>
              <a:t> </a:t>
            </a:r>
            <a:r>
              <a:rPr lang="hu-HU" sz="2800" dirty="0" smtClean="0">
                <a:solidFill>
                  <a:schemeClr val="tx1"/>
                </a:solidFill>
              </a:rPr>
              <a:t>gondoskodik </a:t>
            </a:r>
            <a:r>
              <a:rPr lang="hu-HU" sz="2800" dirty="0">
                <a:solidFill>
                  <a:schemeClr val="tx1"/>
                </a:solidFill>
              </a:rPr>
              <a:t>az uniós adófizetők érdekeinek védelméről. </a:t>
            </a:r>
            <a:endParaRPr lang="hu-HU" sz="2800" dirty="0" smtClean="0">
              <a:solidFill>
                <a:schemeClr val="tx1"/>
              </a:solidFill>
            </a:endParaRPr>
          </a:p>
          <a:p>
            <a:pPr algn="just"/>
            <a:endParaRPr lang="hu-HU" sz="2800" b="1" dirty="0">
              <a:solidFill>
                <a:schemeClr val="tx1"/>
              </a:solidFill>
            </a:endParaRPr>
          </a:p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A </a:t>
            </a:r>
            <a:r>
              <a:rPr lang="hu-HU" sz="2800" b="1" dirty="0">
                <a:solidFill>
                  <a:schemeClr val="tx1"/>
                </a:solidFill>
              </a:rPr>
              <a:t>Számvevőszék nem rendelkezik jogi hatáskörökkel</a:t>
            </a:r>
            <a:r>
              <a:rPr lang="hu-HU" sz="2800" dirty="0">
                <a:solidFill>
                  <a:schemeClr val="tx1"/>
                </a:solidFill>
              </a:rPr>
              <a:t>, de tevékenysége révén javítja az Európai Bizottság </a:t>
            </a:r>
            <a:r>
              <a:rPr lang="hu-HU" sz="2800" b="1" dirty="0">
                <a:solidFill>
                  <a:schemeClr val="tx1"/>
                </a:solidFill>
              </a:rPr>
              <a:t>költségvetési gazdálkodását, </a:t>
            </a:r>
            <a:r>
              <a:rPr lang="hu-HU" sz="2800" dirty="0">
                <a:solidFill>
                  <a:schemeClr val="tx1"/>
                </a:solidFill>
              </a:rPr>
              <a:t>és jelentések formájában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smtClean="0">
                <a:solidFill>
                  <a:schemeClr val="tx1"/>
                </a:solidFill>
              </a:rPr>
              <a:t>beszámol az </a:t>
            </a:r>
            <a:r>
              <a:rPr lang="hu-HU" sz="2800" b="1" dirty="0">
                <a:solidFill>
                  <a:schemeClr val="tx1"/>
                </a:solidFill>
              </a:rPr>
              <a:t>EU pénzügyeiről</a:t>
            </a:r>
            <a:r>
              <a:rPr lang="hu-H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26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31340"/>
            <a:ext cx="7772400" cy="1470025"/>
          </a:xfrm>
        </p:spPr>
        <p:txBody>
          <a:bodyPr/>
          <a:lstStyle/>
          <a:p>
            <a:r>
              <a:rPr lang="hu-HU" sz="3600" dirty="0"/>
              <a:t>Európai Számvevőszék összetétele</a:t>
            </a:r>
          </a:p>
        </p:txBody>
      </p:sp>
      <p:sp>
        <p:nvSpPr>
          <p:cNvPr id="3" name="Alcím 4"/>
          <p:cNvSpPr>
            <a:spLocks noGrp="1"/>
          </p:cNvSpPr>
          <p:nvPr>
            <p:ph type="subTitle" idx="1"/>
          </p:nvPr>
        </p:nvSpPr>
        <p:spPr>
          <a:xfrm>
            <a:off x="179513" y="1628800"/>
            <a:ext cx="8640960" cy="4824536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A Számvevőszék </a:t>
            </a:r>
            <a:r>
              <a:rPr lang="hu-HU" sz="2800" b="1" dirty="0">
                <a:solidFill>
                  <a:schemeClr val="tx1"/>
                </a:solidFill>
              </a:rPr>
              <a:t>27 tagú </a:t>
            </a:r>
            <a:r>
              <a:rPr lang="hu-HU" sz="2800" b="1" dirty="0" smtClean="0">
                <a:solidFill>
                  <a:schemeClr val="tx1"/>
                </a:solidFill>
              </a:rPr>
              <a:t>testületként </a:t>
            </a:r>
            <a:r>
              <a:rPr lang="hu-HU" sz="2800" dirty="0">
                <a:solidFill>
                  <a:schemeClr val="tx1"/>
                </a:solidFill>
              </a:rPr>
              <a:t>látja el feladatait, amelybe </a:t>
            </a:r>
            <a:r>
              <a:rPr lang="hu-HU" sz="2800" b="1" dirty="0">
                <a:solidFill>
                  <a:schemeClr val="tx1"/>
                </a:solidFill>
              </a:rPr>
              <a:t>minden tagállam egy-egy tagot delegál</a:t>
            </a:r>
            <a:r>
              <a:rPr lang="hu-HU" sz="2800" dirty="0">
                <a:solidFill>
                  <a:schemeClr val="tx1"/>
                </a:solidFill>
              </a:rPr>
              <a:t>. A tagokat </a:t>
            </a:r>
            <a:r>
              <a:rPr lang="hu-HU" sz="2800" dirty="0" smtClean="0">
                <a:solidFill>
                  <a:schemeClr val="tx1"/>
                </a:solidFill>
              </a:rPr>
              <a:t>a </a:t>
            </a:r>
            <a:r>
              <a:rPr lang="hu-HU" sz="2800" b="1" dirty="0">
                <a:solidFill>
                  <a:schemeClr val="tx1"/>
                </a:solidFill>
              </a:rPr>
              <a:t>Tanács nevezi </a:t>
            </a:r>
            <a:r>
              <a:rPr lang="hu-HU" sz="2800" b="1" dirty="0" smtClean="0">
                <a:solidFill>
                  <a:schemeClr val="tx1"/>
                </a:solidFill>
              </a:rPr>
              <a:t>ki </a:t>
            </a:r>
            <a:r>
              <a:rPr lang="hu-HU" sz="2800" dirty="0" smtClean="0">
                <a:solidFill>
                  <a:schemeClr val="tx1"/>
                </a:solidFill>
              </a:rPr>
              <a:t>(Európai </a:t>
            </a:r>
            <a:r>
              <a:rPr lang="hu-HU" sz="2800" dirty="0">
                <a:solidFill>
                  <a:schemeClr val="tx1"/>
                </a:solidFill>
              </a:rPr>
              <a:t>Parlamenttel folytatott konzultáció </a:t>
            </a:r>
            <a:r>
              <a:rPr lang="hu-HU" sz="2800" dirty="0" smtClean="0">
                <a:solidFill>
                  <a:schemeClr val="tx1"/>
                </a:solidFill>
              </a:rPr>
              <a:t>után)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>
                <a:solidFill>
                  <a:schemeClr val="tx1"/>
                </a:solidFill>
              </a:rPr>
              <a:t>hatéves</a:t>
            </a:r>
            <a:r>
              <a:rPr lang="hu-HU" sz="2800" dirty="0">
                <a:solidFill>
                  <a:schemeClr val="tx1"/>
                </a:solidFill>
              </a:rPr>
              <a:t>, megújítható időtartamra. </a:t>
            </a:r>
            <a:r>
              <a:rPr lang="hu-HU" sz="2800" b="1" dirty="0">
                <a:solidFill>
                  <a:schemeClr val="tx1"/>
                </a:solidFill>
              </a:rPr>
              <a:t>Elnököt a tagok maguk közül választanak hároméves</a:t>
            </a:r>
            <a:r>
              <a:rPr lang="hu-HU" sz="2800" dirty="0">
                <a:solidFill>
                  <a:schemeClr val="tx1"/>
                </a:solidFill>
              </a:rPr>
              <a:t>, megújítható időtartamra</a:t>
            </a:r>
            <a:r>
              <a:rPr lang="hu-HU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A Számvevőszék </a:t>
            </a:r>
            <a:r>
              <a:rPr lang="hu-HU" sz="2800" b="1" dirty="0">
                <a:solidFill>
                  <a:schemeClr val="tx1"/>
                </a:solidFill>
              </a:rPr>
              <a:t>öt kamarából épül </a:t>
            </a:r>
            <a:r>
              <a:rPr lang="hu-HU" sz="2800" b="1" dirty="0" smtClean="0">
                <a:solidFill>
                  <a:schemeClr val="tx1"/>
                </a:solidFill>
              </a:rPr>
              <a:t>fel</a:t>
            </a:r>
            <a:r>
              <a:rPr lang="hu-HU" sz="2800" dirty="0">
                <a:solidFill>
                  <a:schemeClr val="tx1"/>
                </a:solidFill>
              </a:rPr>
              <a:t>.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b="1" dirty="0" smtClean="0">
                <a:solidFill>
                  <a:schemeClr val="tx1"/>
                </a:solidFill>
              </a:rPr>
              <a:t>A </a:t>
            </a:r>
            <a:r>
              <a:rPr lang="hu-HU" sz="2800" b="1" dirty="0">
                <a:solidFill>
                  <a:schemeClr val="tx1"/>
                </a:solidFill>
              </a:rPr>
              <a:t>kamarák </a:t>
            </a:r>
            <a:r>
              <a:rPr lang="hu-HU" sz="2800" b="1" dirty="0" smtClean="0">
                <a:solidFill>
                  <a:schemeClr val="tx1"/>
                </a:solidFill>
              </a:rPr>
              <a:t>elnökét, </a:t>
            </a:r>
            <a:r>
              <a:rPr lang="hu-HU" sz="2800" b="1" dirty="0">
                <a:solidFill>
                  <a:schemeClr val="tx1"/>
                </a:solidFill>
              </a:rPr>
              <a:t>a kamara </a:t>
            </a:r>
            <a:r>
              <a:rPr lang="hu-HU" sz="2800" b="1" dirty="0" smtClean="0">
                <a:solidFill>
                  <a:schemeClr val="tx1"/>
                </a:solidFill>
              </a:rPr>
              <a:t>tagjai kétéves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>
                <a:solidFill>
                  <a:schemeClr val="tx1"/>
                </a:solidFill>
              </a:rPr>
              <a:t>megújítható időtartamra választják meg.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50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58824" y="116632"/>
            <a:ext cx="7772400" cy="1470025"/>
          </a:xfrm>
        </p:spPr>
        <p:txBody>
          <a:bodyPr/>
          <a:lstStyle/>
          <a:p>
            <a:r>
              <a:rPr lang="hu-HU" sz="3600" dirty="0"/>
              <a:t>Európai Számvevőszék összetétele</a:t>
            </a:r>
          </a:p>
        </p:txBody>
      </p:sp>
      <p:sp>
        <p:nvSpPr>
          <p:cNvPr id="3" name="Alcím 4"/>
          <p:cNvSpPr>
            <a:spLocks noGrp="1"/>
          </p:cNvSpPr>
          <p:nvPr>
            <p:ph type="subTitle" idx="1"/>
          </p:nvPr>
        </p:nvSpPr>
        <p:spPr>
          <a:xfrm>
            <a:off x="251521" y="1484784"/>
            <a:ext cx="5616623" cy="5256584"/>
          </a:xfrm>
        </p:spPr>
        <p:txBody>
          <a:bodyPr>
            <a:noAutofit/>
          </a:bodyPr>
          <a:lstStyle/>
          <a:p>
            <a:pPr algn="just"/>
            <a:r>
              <a:rPr lang="hu-HU" sz="2000" dirty="0">
                <a:solidFill>
                  <a:schemeClr val="tx1"/>
                </a:solidFill>
              </a:rPr>
              <a:t>Az intézmény munkatársai közül a </a:t>
            </a:r>
            <a:r>
              <a:rPr lang="hu-HU" sz="2000" b="1" dirty="0">
                <a:solidFill>
                  <a:schemeClr val="tx1"/>
                </a:solidFill>
              </a:rPr>
              <a:t>legmagasabb beosztás a főtitkáré</a:t>
            </a:r>
            <a:r>
              <a:rPr lang="hu-HU" sz="2000" dirty="0">
                <a:solidFill>
                  <a:schemeClr val="tx1"/>
                </a:solidFill>
              </a:rPr>
              <a:t>, akit a Számvevőszék </a:t>
            </a:r>
            <a:r>
              <a:rPr lang="hu-HU" sz="2000" dirty="0" smtClean="0">
                <a:solidFill>
                  <a:schemeClr val="tx1"/>
                </a:solidFill>
              </a:rPr>
              <a:t>nevez </a:t>
            </a:r>
            <a:r>
              <a:rPr lang="hu-HU" sz="2000" dirty="0">
                <a:solidFill>
                  <a:schemeClr val="tx1"/>
                </a:solidFill>
              </a:rPr>
              <a:t>ki hatéves, megújítható időtartamra.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endParaRPr lang="hu-HU" sz="2000" b="1" dirty="0">
              <a:solidFill>
                <a:schemeClr val="tx1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tx1"/>
                </a:solidFill>
              </a:rPr>
              <a:t>A </a:t>
            </a:r>
            <a:r>
              <a:rPr lang="hu-HU" sz="2000" b="1" dirty="0">
                <a:solidFill>
                  <a:schemeClr val="tx1"/>
                </a:solidFill>
              </a:rPr>
              <a:t>főtitkár felelős a Számvevőszék </a:t>
            </a:r>
            <a:r>
              <a:rPr lang="hu-HU" sz="2000" dirty="0">
                <a:solidFill>
                  <a:schemeClr val="tx1"/>
                </a:solidFill>
              </a:rPr>
              <a:t>személyzetének irányításáért és az adminisztrációért, az emberi erőforrások, a pénzügyek és az általános szolgáltatások; az informatika, a munkakörnyezet és az innováció; valamint a fordítás, a nyelvi szolgáltatások és a kiadványok terén.</a:t>
            </a:r>
          </a:p>
          <a:p>
            <a:pPr algn="just"/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A </a:t>
            </a:r>
            <a:r>
              <a:rPr lang="hu-HU" sz="2000" dirty="0">
                <a:solidFill>
                  <a:schemeClr val="tx1"/>
                </a:solidFill>
              </a:rPr>
              <a:t>jelenlegi főtitkár a 2009. március 16-án kinevezett </a:t>
            </a:r>
            <a:r>
              <a:rPr lang="hu-HU" sz="2000" b="1" dirty="0" err="1">
                <a:solidFill>
                  <a:schemeClr val="tx1"/>
                </a:solidFill>
              </a:rPr>
              <a:t>Eduardo</a:t>
            </a:r>
            <a:r>
              <a:rPr lang="hu-HU" sz="2000" b="1" dirty="0">
                <a:solidFill>
                  <a:schemeClr val="tx1"/>
                </a:solidFill>
              </a:rPr>
              <a:t> </a:t>
            </a:r>
            <a:r>
              <a:rPr lang="hu-HU" sz="2000" b="1" dirty="0" err="1">
                <a:solidFill>
                  <a:schemeClr val="tx1"/>
                </a:solidFill>
              </a:rPr>
              <a:t>Ruíz</a:t>
            </a:r>
            <a:r>
              <a:rPr lang="hu-HU" sz="2000" b="1" dirty="0">
                <a:solidFill>
                  <a:schemeClr val="tx1"/>
                </a:solidFill>
              </a:rPr>
              <a:t> García</a:t>
            </a:r>
            <a:r>
              <a:rPr lang="hu-HU" sz="2000" dirty="0">
                <a:solidFill>
                  <a:schemeClr val="tx1"/>
                </a:solidFill>
              </a:rPr>
              <a:t>. Megbízatását 2015. március 16-án megújították.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156176" y="4725144"/>
            <a:ext cx="21226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</a:rPr>
              <a:t>https://</a:t>
            </a:r>
            <a:r>
              <a:rPr lang="hu-HU" sz="1100" dirty="0" smtClean="0">
                <a:latin typeface="+mj-lt"/>
              </a:rPr>
              <a:t>www.eca.europa.eu</a:t>
            </a:r>
            <a:endParaRPr lang="hu-HU" sz="1100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85759"/>
            <a:ext cx="2664296" cy="265245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56647" y="116632"/>
            <a:ext cx="7772400" cy="1470025"/>
          </a:xfrm>
        </p:spPr>
        <p:txBody>
          <a:bodyPr/>
          <a:lstStyle/>
          <a:p>
            <a:r>
              <a:rPr lang="hu-HU" dirty="0"/>
              <a:t>Európai Számvevőszék feladata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9261" y="1628800"/>
            <a:ext cx="89352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Ellenőrzi az </a:t>
            </a:r>
            <a:r>
              <a:rPr lang="hu-HU" sz="2200" b="1" dirty="0">
                <a:latin typeface="+mj-lt"/>
              </a:rPr>
              <a:t>EU bevételeit és kiadásait</a:t>
            </a:r>
            <a:r>
              <a:rPr lang="hu-HU" sz="2200" dirty="0">
                <a:latin typeface="+mj-lt"/>
              </a:rPr>
              <a:t>, </a:t>
            </a:r>
            <a:r>
              <a:rPr lang="hu-HU" sz="2200" dirty="0" smtClean="0">
                <a:latin typeface="+mj-lt"/>
              </a:rPr>
              <a:t>amely által meg tudja állapítani, hogy </a:t>
            </a:r>
            <a:r>
              <a:rPr lang="hu-HU" sz="2200" b="1" dirty="0" smtClean="0">
                <a:latin typeface="+mj-lt"/>
              </a:rPr>
              <a:t>szabályszerű-e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>
                <a:latin typeface="+mj-lt"/>
              </a:rPr>
              <a:t>az </a:t>
            </a:r>
            <a:r>
              <a:rPr lang="hu-HU" sz="2200" b="1" dirty="0">
                <a:latin typeface="+mj-lt"/>
              </a:rPr>
              <a:t>uniós források előteremtése és elköltése</a:t>
            </a:r>
            <a:r>
              <a:rPr lang="hu-HU" sz="2200" dirty="0">
                <a:latin typeface="+mj-lt"/>
              </a:rPr>
              <a:t>, </a:t>
            </a:r>
            <a:r>
              <a:rPr lang="hu-HU" sz="2200" b="1" dirty="0">
                <a:latin typeface="+mj-lt"/>
              </a:rPr>
              <a:t>megfelelően történik-e elszámolásuk, és költséghatékony-e a felhasználásuk</a:t>
            </a:r>
            <a:r>
              <a:rPr lang="hu-HU" sz="22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Ellenőrzi az </a:t>
            </a:r>
            <a:r>
              <a:rPr lang="hu-HU" sz="2200" b="1" dirty="0" smtClean="0">
                <a:latin typeface="+mj-lt"/>
              </a:rPr>
              <a:t>uniós </a:t>
            </a:r>
            <a:r>
              <a:rPr lang="hu-HU" sz="2200" b="1" dirty="0">
                <a:latin typeface="+mj-lt"/>
              </a:rPr>
              <a:t>pénzforrásokat kezelő </a:t>
            </a:r>
            <a:r>
              <a:rPr lang="hu-HU" sz="2200" b="1" dirty="0" smtClean="0">
                <a:latin typeface="+mj-lt"/>
              </a:rPr>
              <a:t>személyeket </a:t>
            </a:r>
            <a:r>
              <a:rPr lang="hu-HU" sz="2200" b="1" dirty="0">
                <a:latin typeface="+mj-lt"/>
              </a:rPr>
              <a:t>és </a:t>
            </a:r>
            <a:r>
              <a:rPr lang="hu-HU" sz="2200" b="1" dirty="0" smtClean="0">
                <a:latin typeface="+mj-lt"/>
              </a:rPr>
              <a:t>szervezeteket</a:t>
            </a:r>
            <a:r>
              <a:rPr lang="hu-HU" sz="2200" dirty="0" smtClean="0">
                <a:latin typeface="+mj-lt"/>
              </a:rPr>
              <a:t>,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dirty="0" smtClean="0">
                <a:latin typeface="+mj-lt"/>
              </a:rPr>
              <a:t>beleértve a </a:t>
            </a:r>
            <a:r>
              <a:rPr lang="hu-HU" sz="2200" dirty="0">
                <a:latin typeface="+mj-lt"/>
              </a:rPr>
              <a:t>helyszíni ellenőrzéseket </a:t>
            </a:r>
            <a:r>
              <a:rPr lang="hu-HU" sz="2200" dirty="0" smtClean="0">
                <a:latin typeface="+mj-lt"/>
              </a:rPr>
              <a:t>is</a:t>
            </a:r>
            <a:r>
              <a:rPr lang="hu-HU" sz="2200" dirty="0" smtClean="0">
                <a:latin typeface="+mj-lt"/>
              </a:rPr>
              <a:t>. </a:t>
            </a:r>
            <a:r>
              <a:rPr lang="hu-HU" sz="2200" dirty="0" smtClean="0">
                <a:latin typeface="+mj-lt"/>
              </a:rPr>
              <a:t>Az e</a:t>
            </a:r>
            <a:r>
              <a:rPr lang="hu-HU" sz="2200" dirty="0" smtClean="0">
                <a:latin typeface="+mj-lt"/>
              </a:rPr>
              <a:t>llenőrzéseket az </a:t>
            </a:r>
            <a:r>
              <a:rPr lang="hu-HU" sz="2200" b="1" dirty="0">
                <a:latin typeface="+mj-lt"/>
              </a:rPr>
              <a:t>uniós intézményeknél </a:t>
            </a:r>
            <a:r>
              <a:rPr lang="hu-HU" sz="2200" dirty="0" smtClean="0">
                <a:latin typeface="+mj-lt"/>
              </a:rPr>
              <a:t>(pl.:Bizottság), az </a:t>
            </a:r>
            <a:r>
              <a:rPr lang="hu-HU" sz="2200" dirty="0">
                <a:latin typeface="+mj-lt"/>
              </a:rPr>
              <a:t>uniós </a:t>
            </a:r>
            <a:r>
              <a:rPr lang="hu-HU" sz="2200" b="1" dirty="0">
                <a:latin typeface="+mj-lt"/>
              </a:rPr>
              <a:t>tagállamokban</a:t>
            </a:r>
            <a:r>
              <a:rPr lang="hu-HU" sz="2200" dirty="0">
                <a:latin typeface="+mj-lt"/>
              </a:rPr>
              <a:t>, illetve az </a:t>
            </a:r>
            <a:r>
              <a:rPr lang="hu-HU" sz="2200" b="1" dirty="0">
                <a:latin typeface="+mj-lt"/>
              </a:rPr>
              <a:t>uniós támogatásban részesülő országokban </a:t>
            </a:r>
            <a:r>
              <a:rPr lang="hu-HU" sz="2200" dirty="0">
                <a:latin typeface="+mj-lt"/>
              </a:rPr>
              <a:t>folytat 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Értesíti </a:t>
            </a:r>
            <a:r>
              <a:rPr lang="hu-HU" sz="2200" dirty="0">
                <a:latin typeface="+mj-lt"/>
              </a:rPr>
              <a:t>az </a:t>
            </a:r>
            <a:r>
              <a:rPr lang="hu-HU" sz="2200" b="1" dirty="0">
                <a:latin typeface="+mj-lt"/>
              </a:rPr>
              <a:t>Európai Csalás Elleni </a:t>
            </a:r>
            <a:r>
              <a:rPr lang="hu-HU" sz="2200" b="1" dirty="0" smtClean="0">
                <a:latin typeface="+mj-lt"/>
              </a:rPr>
              <a:t>Hivatalt </a:t>
            </a:r>
            <a:r>
              <a:rPr lang="hu-HU" sz="2200" dirty="0" smtClean="0">
                <a:latin typeface="+mj-lt"/>
              </a:rPr>
              <a:t>(OLAF), ha</a:t>
            </a:r>
            <a:r>
              <a:rPr lang="hu-HU" sz="2200" dirty="0">
                <a:latin typeface="+mj-lt"/>
              </a:rPr>
              <a:t> csalás, korrupció és más jogellenes tevékenység gyanúja merül </a:t>
            </a:r>
            <a:r>
              <a:rPr lang="hu-HU" sz="2200" dirty="0" smtClean="0">
                <a:latin typeface="+mj-lt"/>
              </a:rPr>
              <a:t>fel</a:t>
            </a:r>
            <a:r>
              <a:rPr lang="hu-HU" sz="22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b="1" dirty="0" smtClean="0">
                <a:latin typeface="+mj-lt"/>
              </a:rPr>
              <a:t>Szakvéleményt </a:t>
            </a:r>
            <a:r>
              <a:rPr lang="hu-HU" sz="2200" dirty="0" smtClean="0">
                <a:latin typeface="+mj-lt"/>
              </a:rPr>
              <a:t>nyújt </a:t>
            </a:r>
            <a:r>
              <a:rPr lang="hu-HU" sz="2200" dirty="0">
                <a:latin typeface="+mj-lt"/>
              </a:rPr>
              <a:t>az uniós </a:t>
            </a:r>
            <a:r>
              <a:rPr lang="hu-HU" sz="2200" dirty="0" smtClean="0">
                <a:latin typeface="+mj-lt"/>
              </a:rPr>
              <a:t>szakpolitikusoknak, arra vonatkozóan, hogy az </a:t>
            </a:r>
            <a:r>
              <a:rPr lang="hu-HU" sz="2200" dirty="0">
                <a:latin typeface="+mj-lt"/>
              </a:rPr>
              <a:t>uniós pénzgazdálkodást </a:t>
            </a:r>
            <a:r>
              <a:rPr lang="hu-HU" sz="2200" dirty="0">
                <a:latin typeface="+mj-lt"/>
              </a:rPr>
              <a:t>hogyan lehet </a:t>
            </a:r>
            <a:r>
              <a:rPr lang="hu-HU" sz="2200" b="1" dirty="0" smtClean="0">
                <a:latin typeface="+mj-lt"/>
              </a:rPr>
              <a:t>hatékonyabbá </a:t>
            </a:r>
            <a:r>
              <a:rPr lang="hu-HU" sz="2200" dirty="0">
                <a:latin typeface="+mj-lt"/>
              </a:rPr>
              <a:t>és a polgárok felé </a:t>
            </a:r>
            <a:r>
              <a:rPr lang="hu-HU" sz="2200" b="1" dirty="0">
                <a:latin typeface="+mj-lt"/>
              </a:rPr>
              <a:t>elszámoltathatóbbá</a:t>
            </a:r>
            <a:r>
              <a:rPr lang="hu-HU" sz="2200" dirty="0">
                <a:latin typeface="+mj-lt"/>
              </a:rPr>
              <a:t> tenni.</a:t>
            </a:r>
          </a:p>
          <a:p>
            <a:endParaRPr lang="hu-HU" sz="2200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23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49533" y="31340"/>
            <a:ext cx="7772400" cy="1470025"/>
          </a:xfrm>
        </p:spPr>
        <p:txBody>
          <a:bodyPr/>
          <a:lstStyle/>
          <a:p>
            <a:r>
              <a:rPr lang="hu-HU" dirty="0"/>
              <a:t>Európai Számvevőszék feladata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10835" y="1628800"/>
            <a:ext cx="86816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>
                <a:latin typeface="+mj-lt"/>
              </a:rPr>
              <a:t>A Számvevőszéknek munkája hatékony végzése érdekében </a:t>
            </a:r>
            <a:r>
              <a:rPr lang="hu-HU" sz="2400" b="1" dirty="0" smtClean="0">
                <a:latin typeface="+mj-lt"/>
              </a:rPr>
              <a:t>függetlennek</a:t>
            </a:r>
            <a:r>
              <a:rPr lang="hu-HU" sz="2400" dirty="0">
                <a:latin typeface="+mj-lt"/>
              </a:rPr>
              <a:t> </a:t>
            </a:r>
            <a:r>
              <a:rPr lang="hu-HU" sz="2400" b="1" dirty="0">
                <a:latin typeface="+mj-lt"/>
              </a:rPr>
              <a:t>kell </a:t>
            </a:r>
            <a:r>
              <a:rPr lang="hu-HU" sz="2400" b="1" dirty="0" smtClean="0">
                <a:latin typeface="+mj-lt"/>
              </a:rPr>
              <a:t>lennie</a:t>
            </a:r>
            <a:r>
              <a:rPr lang="hu-HU" sz="2400" dirty="0" smtClean="0">
                <a:latin typeface="+mj-lt"/>
              </a:rPr>
              <a:t>.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Ennek </a:t>
            </a:r>
            <a:r>
              <a:rPr lang="hu-HU" sz="2400" dirty="0">
                <a:latin typeface="+mj-lt"/>
              </a:rPr>
              <a:t>érdekében szabadon dönt arról, hogy:</a:t>
            </a:r>
          </a:p>
          <a:p>
            <a:pPr marL="725488" indent="-457200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mit</a:t>
            </a:r>
            <a:r>
              <a:rPr lang="hu-HU" sz="2400" dirty="0">
                <a:latin typeface="+mj-lt"/>
              </a:rPr>
              <a:t> ellenőriz,</a:t>
            </a:r>
          </a:p>
          <a:p>
            <a:pPr marL="725488" indent="-457200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hogyan</a:t>
            </a:r>
            <a:r>
              <a:rPr lang="hu-HU" sz="2400" dirty="0">
                <a:latin typeface="+mj-lt"/>
              </a:rPr>
              <a:t> hajtja végre az ellenőrzéseket, illetve</a:t>
            </a:r>
          </a:p>
          <a:p>
            <a:pPr marL="725488" indent="-457200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mikor és milyen formában</a:t>
            </a:r>
            <a:r>
              <a:rPr lang="hu-HU" sz="2400" dirty="0">
                <a:latin typeface="+mj-lt"/>
              </a:rPr>
              <a:t> teszi közzé megállapításait.</a:t>
            </a:r>
          </a:p>
          <a:p>
            <a:pPr algn="just"/>
            <a:endParaRPr lang="hu-HU" sz="2400" dirty="0" smtClean="0">
              <a:latin typeface="+mj-lt"/>
            </a:endParaRPr>
          </a:p>
          <a:p>
            <a:pPr algn="just"/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Számvevőszék az általa végzett ellenőrző munka során kiemelt figyelmet szentel az</a:t>
            </a:r>
            <a:r>
              <a:rPr lang="hu-HU" sz="2400" b="1" dirty="0">
                <a:latin typeface="+mj-lt"/>
              </a:rPr>
              <a:t> Európai Bizottság tevékenységének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smtClean="0">
                <a:latin typeface="+mj-lt"/>
              </a:rPr>
              <a:t>hiszen a Bizottság </a:t>
            </a:r>
            <a:r>
              <a:rPr lang="hu-HU" sz="2400" b="1" dirty="0" smtClean="0">
                <a:latin typeface="+mj-lt"/>
              </a:rPr>
              <a:t>felelős </a:t>
            </a:r>
            <a:r>
              <a:rPr lang="hu-HU" sz="2400" b="1" dirty="0">
                <a:latin typeface="+mj-lt"/>
              </a:rPr>
              <a:t>az EU költségvetésének végrehajtásáért</a:t>
            </a:r>
            <a:r>
              <a:rPr lang="hu-HU" sz="2400" dirty="0">
                <a:latin typeface="+mj-lt"/>
              </a:rPr>
              <a:t>. Ennek kapcsán a tagállami hatóságokkal </a:t>
            </a:r>
            <a:r>
              <a:rPr lang="hu-HU" sz="2400" dirty="0" smtClean="0">
                <a:latin typeface="+mj-lt"/>
              </a:rPr>
              <a:t>együttműködik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smtClean="0">
                <a:latin typeface="+mj-lt"/>
              </a:rPr>
              <a:t>mivel a </a:t>
            </a:r>
            <a:r>
              <a:rPr lang="hu-HU" sz="2400" dirty="0">
                <a:latin typeface="+mj-lt"/>
              </a:rPr>
              <a:t>Bizottság az uniós források </a:t>
            </a:r>
            <a:r>
              <a:rPr lang="hu-HU" sz="2400" dirty="0" smtClean="0">
                <a:latin typeface="+mj-lt"/>
              </a:rPr>
              <a:t>mintegy </a:t>
            </a:r>
            <a:r>
              <a:rPr lang="hu-HU" sz="2400" dirty="0">
                <a:latin typeface="+mj-lt"/>
              </a:rPr>
              <a:t>80%-</a:t>
            </a:r>
            <a:r>
              <a:rPr lang="hu-HU" sz="2400" dirty="0" smtClean="0">
                <a:latin typeface="+mj-lt"/>
              </a:rPr>
              <a:t>át </a:t>
            </a:r>
            <a:r>
              <a:rPr lang="hu-HU" sz="2400" dirty="0">
                <a:latin typeface="+mj-lt"/>
              </a:rPr>
              <a:t>velük közösen kezeli.</a:t>
            </a:r>
          </a:p>
          <a:p>
            <a:endParaRPr lang="hu-HU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26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dirty="0"/>
              <a:t>Európai Számvevőszék feladata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57" y="2004501"/>
            <a:ext cx="6144684" cy="345638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96788" y="2763197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+mj-lt"/>
              </a:rPr>
              <a:t>A videó </a:t>
            </a:r>
            <a:r>
              <a:rPr lang="hu-HU" sz="2400" dirty="0">
                <a:latin typeface="+mj-lt"/>
              </a:rPr>
              <a:t>szemlélteti a Számvevőszék legfőbb feladatait: </a:t>
            </a:r>
            <a:r>
              <a:rPr lang="hu-HU" sz="2400" dirty="0">
                <a:latin typeface="+mj-lt"/>
                <a:hlinkClick r:id="rId3"/>
              </a:rPr>
              <a:t>LINK</a:t>
            </a:r>
            <a:endParaRPr lang="hu-HU" sz="2400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033792" y="0"/>
            <a:ext cx="11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01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b="1" dirty="0"/>
              <a:t>Európai </a:t>
            </a:r>
            <a:r>
              <a:rPr lang="hu-HU" b="1" dirty="0" smtClean="0"/>
              <a:t>Beruházási Bank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43608" y="6093296"/>
            <a:ext cx="1762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>
                <a:latin typeface="+mj-lt"/>
              </a:rPr>
              <a:t>Forrás: </a:t>
            </a:r>
            <a:r>
              <a:rPr lang="hu-HU" sz="1050" dirty="0">
                <a:latin typeface="+mj-lt"/>
              </a:rPr>
              <a:t>https://</a:t>
            </a:r>
            <a:r>
              <a:rPr lang="hu-HU" sz="1050" dirty="0" smtClean="0">
                <a:latin typeface="+mj-lt"/>
              </a:rPr>
              <a:t>eeas.europa.eu</a:t>
            </a:r>
            <a:endParaRPr lang="hu-HU" sz="1050" dirty="0">
              <a:latin typeface="+mj-l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00746"/>
            <a:ext cx="6948264" cy="46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dirty="0"/>
              <a:t>Európai </a:t>
            </a:r>
            <a:r>
              <a:rPr lang="hu-HU" dirty="0" smtClean="0"/>
              <a:t>Beruházási Bank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7544" y="1484784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Szerep</a:t>
            </a:r>
            <a:r>
              <a:rPr lang="hu-HU" sz="2000" dirty="0">
                <a:latin typeface="+mj-lt"/>
              </a:rPr>
              <a:t>: uniós célok megvalósítását szolgáló projekteket finanszíroz az EU határain belül és kívül egyaránt</a:t>
            </a:r>
          </a:p>
          <a:p>
            <a:pPr algn="just"/>
            <a:r>
              <a:rPr lang="hu-HU" sz="2000" b="1" dirty="0" smtClean="0">
                <a:latin typeface="+mj-lt"/>
              </a:rPr>
              <a:t>Igazgatótanács</a:t>
            </a:r>
            <a:r>
              <a:rPr lang="hu-HU" sz="2000" dirty="0">
                <a:latin typeface="+mj-lt"/>
              </a:rPr>
              <a:t>: uniós tagországonként egy igazgató, és további egy igazgató az Európai Bizottság képviseletében</a:t>
            </a:r>
          </a:p>
          <a:p>
            <a:r>
              <a:rPr lang="hu-HU" sz="2000" b="1" dirty="0" smtClean="0">
                <a:latin typeface="+mj-lt"/>
              </a:rPr>
              <a:t>Székhely</a:t>
            </a:r>
            <a:r>
              <a:rPr lang="hu-HU" sz="2000" dirty="0">
                <a:latin typeface="+mj-lt"/>
              </a:rPr>
              <a:t>: </a:t>
            </a:r>
            <a:r>
              <a:rPr lang="hu-HU" sz="2000" dirty="0" smtClean="0">
                <a:latin typeface="+mj-lt"/>
              </a:rPr>
              <a:t>Luxemburg</a:t>
            </a:r>
          </a:p>
          <a:p>
            <a:endParaRPr lang="hu-HU" sz="2000" dirty="0" smtClean="0">
              <a:latin typeface="+mj-lt"/>
            </a:endParaRPr>
          </a:p>
          <a:p>
            <a:r>
              <a:rPr lang="hu-HU" sz="2000" b="1" dirty="0" smtClean="0">
                <a:latin typeface="+mj-lt"/>
              </a:rPr>
              <a:t>Elnök</a:t>
            </a:r>
            <a:r>
              <a:rPr lang="hu-HU" sz="2000" dirty="0">
                <a:latin typeface="+mj-lt"/>
              </a:rPr>
              <a:t>: Werner </a:t>
            </a:r>
            <a:r>
              <a:rPr lang="hu-HU" sz="2000" dirty="0" err="1" smtClean="0">
                <a:latin typeface="+mj-lt"/>
              </a:rPr>
              <a:t>Hoyer</a:t>
            </a:r>
            <a:endParaRPr lang="hu-HU" sz="2000" dirty="0" smtClean="0">
              <a:latin typeface="+mj-lt"/>
            </a:endParaRPr>
          </a:p>
          <a:p>
            <a:r>
              <a:rPr lang="hu-HU" sz="2000" b="1" dirty="0">
                <a:latin typeface="+mj-lt"/>
              </a:rPr>
              <a:t>Származása: </a:t>
            </a:r>
            <a:r>
              <a:rPr lang="hu-HU" sz="2000" dirty="0" err="1" smtClean="0">
                <a:latin typeface="+mj-lt"/>
              </a:rPr>
              <a:t>Wuppertal</a:t>
            </a:r>
            <a:r>
              <a:rPr lang="hu-HU" sz="2000" dirty="0" smtClean="0">
                <a:latin typeface="+mj-lt"/>
              </a:rPr>
              <a:t>, Németország</a:t>
            </a:r>
          </a:p>
          <a:p>
            <a:r>
              <a:rPr lang="hu-HU" sz="2000" b="1" dirty="0" smtClean="0">
                <a:latin typeface="+mj-lt"/>
              </a:rPr>
              <a:t>Foglalkozása: </a:t>
            </a:r>
            <a:r>
              <a:rPr lang="hu-HU" sz="2000" dirty="0" smtClean="0">
                <a:latin typeface="+mj-lt"/>
              </a:rPr>
              <a:t>közgazdász</a:t>
            </a:r>
          </a:p>
          <a:p>
            <a:r>
              <a:rPr lang="hu-HU" sz="2000" b="1" dirty="0">
                <a:latin typeface="+mj-lt"/>
              </a:rPr>
              <a:t>Párt: </a:t>
            </a:r>
            <a:r>
              <a:rPr lang="hu-HU" sz="2000" dirty="0" smtClean="0">
                <a:latin typeface="+mj-lt"/>
              </a:rPr>
              <a:t>Szabad Demokrata Párt</a:t>
            </a:r>
            <a:endParaRPr lang="hu-HU" sz="2000" dirty="0">
              <a:latin typeface="+mj-lt"/>
            </a:endParaRPr>
          </a:p>
          <a:p>
            <a:r>
              <a:rPr lang="hu-HU" sz="2000" b="1" dirty="0">
                <a:latin typeface="+mj-lt"/>
              </a:rPr>
              <a:t>Megválasztása: </a:t>
            </a:r>
            <a:r>
              <a:rPr lang="hu-HU" sz="2000" dirty="0" smtClean="0">
                <a:latin typeface="+mj-lt"/>
              </a:rPr>
              <a:t>2012. január 1.</a:t>
            </a:r>
            <a:endParaRPr lang="hu-HU" sz="2000" dirty="0">
              <a:latin typeface="+mj-lt"/>
            </a:endParaRPr>
          </a:p>
          <a:p>
            <a:r>
              <a:rPr lang="hu-HU" sz="2000" b="1" dirty="0">
                <a:latin typeface="+mj-lt"/>
              </a:rPr>
              <a:t>Elődje: </a:t>
            </a:r>
            <a:r>
              <a:rPr lang="hu-HU" sz="2000" dirty="0" smtClean="0">
                <a:latin typeface="+mj-lt"/>
              </a:rPr>
              <a:t>Philippe </a:t>
            </a:r>
            <a:r>
              <a:rPr lang="hu-HU" sz="2000" dirty="0" err="1" smtClean="0">
                <a:latin typeface="+mj-lt"/>
              </a:rPr>
              <a:t>Maystadt</a:t>
            </a:r>
            <a:endParaRPr lang="hu-HU" sz="2000" dirty="0">
              <a:latin typeface="+mj-lt"/>
            </a:endParaRPr>
          </a:p>
          <a:p>
            <a:endParaRPr lang="hu-HU" sz="2000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28" y="2730766"/>
            <a:ext cx="2448272" cy="340703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79728" y="6137802"/>
            <a:ext cx="1742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</a:rPr>
              <a:t>https://</a:t>
            </a:r>
            <a:r>
              <a:rPr lang="hu-HU" sz="1100" dirty="0" smtClean="0">
                <a:latin typeface="+mj-lt"/>
              </a:rPr>
              <a:t>www.eib.org</a:t>
            </a:r>
            <a:endParaRPr lang="hu-HU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sz="3600" dirty="0"/>
              <a:t>Európai </a:t>
            </a:r>
            <a:r>
              <a:rPr lang="hu-HU" sz="3600" dirty="0" smtClean="0"/>
              <a:t>Beruházási Bank összetétele</a:t>
            </a:r>
            <a:endParaRPr lang="hu-HU" sz="3600" dirty="0"/>
          </a:p>
        </p:txBody>
      </p:sp>
      <p:sp>
        <p:nvSpPr>
          <p:cNvPr id="2" name="Téglalap 1"/>
          <p:cNvSpPr/>
          <p:nvPr/>
        </p:nvSpPr>
        <p:spPr>
          <a:xfrm>
            <a:off x="323528" y="1628507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900" dirty="0">
                <a:latin typeface="+mj-lt"/>
              </a:rPr>
              <a:t>Az Európai Beruházási Bank összesen </a:t>
            </a:r>
            <a:r>
              <a:rPr lang="hu-HU" sz="1900" b="1" dirty="0">
                <a:latin typeface="+mj-lt"/>
              </a:rPr>
              <a:t>28 tagállam tulajdonában áll</a:t>
            </a:r>
            <a:r>
              <a:rPr lang="hu-HU" sz="1900" dirty="0">
                <a:latin typeface="+mj-lt"/>
              </a:rPr>
              <a:t>, hiszen a bank részvényesei a tagállamok. A bank saját forrásait ezek a tagállamok </a:t>
            </a:r>
            <a:r>
              <a:rPr lang="hu-HU" sz="1900" dirty="0" smtClean="0">
                <a:latin typeface="+mj-lt"/>
              </a:rPr>
              <a:t>biztosítják.</a:t>
            </a:r>
          </a:p>
          <a:p>
            <a:pPr algn="just"/>
            <a:endParaRPr lang="hu-HU" sz="19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b="1" dirty="0" smtClean="0">
                <a:latin typeface="+mj-lt"/>
              </a:rPr>
              <a:t>Kormányzótanács: </a:t>
            </a:r>
            <a:r>
              <a:rPr lang="hu-HU" sz="1900" dirty="0">
                <a:latin typeface="+mj-lt"/>
              </a:rPr>
              <a:t>az uniós országok által kijelölt miniszterekből </a:t>
            </a:r>
            <a:r>
              <a:rPr lang="hu-HU" sz="1900" dirty="0" smtClean="0">
                <a:latin typeface="+mj-lt"/>
              </a:rPr>
              <a:t>(a </a:t>
            </a:r>
            <a:r>
              <a:rPr lang="hu-HU" sz="1900" dirty="0">
                <a:latin typeface="+mj-lt"/>
              </a:rPr>
              <a:t>tagállami pénzügyminiszterekből) áll. </a:t>
            </a:r>
            <a:r>
              <a:rPr lang="hu-HU" sz="1900" dirty="0" smtClean="0">
                <a:latin typeface="+mj-lt"/>
              </a:rPr>
              <a:t>Megállapítja a Bank általános </a:t>
            </a:r>
            <a:r>
              <a:rPr lang="hu-HU" sz="1900" dirty="0">
                <a:latin typeface="+mj-lt"/>
              </a:rPr>
              <a:t>hitelezési </a:t>
            </a:r>
            <a:r>
              <a:rPr lang="hu-HU" sz="1900" dirty="0" smtClean="0">
                <a:latin typeface="+mj-lt"/>
              </a:rPr>
              <a:t>politikáját</a:t>
            </a:r>
            <a:r>
              <a:rPr lang="hu-HU" sz="1900" dirty="0">
                <a:latin typeface="+mj-lt"/>
              </a:rPr>
              <a:t> </a:t>
            </a:r>
            <a:r>
              <a:rPr lang="hu-HU" sz="1900" dirty="0" smtClean="0">
                <a:latin typeface="+mj-lt"/>
              </a:rPr>
              <a:t>és felügyeli ezek végrehajtását.</a:t>
            </a:r>
            <a:endParaRPr lang="hu-HU" sz="19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b="1" dirty="0" smtClean="0">
                <a:latin typeface="+mj-lt"/>
              </a:rPr>
              <a:t>Igazgatótanács: </a:t>
            </a:r>
            <a:r>
              <a:rPr lang="hu-HU" sz="1900" dirty="0" smtClean="0">
                <a:latin typeface="+mj-lt"/>
              </a:rPr>
              <a:t>28 tagból áll és 18 helyettesből, </a:t>
            </a:r>
            <a:r>
              <a:rPr lang="hu-HU" sz="1900" dirty="0">
                <a:latin typeface="+mj-lt"/>
              </a:rPr>
              <a:t>melynek munkáját az EBB elnöke </a:t>
            </a:r>
            <a:r>
              <a:rPr lang="hu-HU" sz="1900" dirty="0" smtClean="0">
                <a:latin typeface="+mj-lt"/>
              </a:rPr>
              <a:t>irányítja. Feladatai közé tartozik a finanszírozás nyújtása (kölcsönök és garanciák), kölcsönök kamatainak, jutalékoknak és további díjaknak a megállapítása.</a:t>
            </a:r>
            <a:endParaRPr lang="hu-HU" sz="19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b="1" dirty="0">
                <a:latin typeface="+mj-lt"/>
              </a:rPr>
              <a:t>Igazgatási </a:t>
            </a:r>
            <a:r>
              <a:rPr lang="hu-HU" sz="1900" b="1" dirty="0" smtClean="0">
                <a:latin typeface="+mj-lt"/>
              </a:rPr>
              <a:t>Bizottság: </a:t>
            </a:r>
            <a:r>
              <a:rPr lang="hu-HU" sz="1900" dirty="0" smtClean="0">
                <a:latin typeface="+mj-lt"/>
              </a:rPr>
              <a:t>a Kormányzótanács </a:t>
            </a:r>
            <a:r>
              <a:rPr lang="hu-HU" sz="1900" dirty="0" smtClean="0">
                <a:latin typeface="+mj-lt"/>
              </a:rPr>
              <a:t>nevezi ki az elnököt </a:t>
            </a:r>
            <a:r>
              <a:rPr lang="hu-HU" sz="1900" dirty="0" smtClean="0">
                <a:latin typeface="+mj-lt"/>
              </a:rPr>
              <a:t>és </a:t>
            </a:r>
            <a:r>
              <a:rPr lang="hu-HU" sz="1900" dirty="0" smtClean="0">
                <a:latin typeface="+mj-lt"/>
              </a:rPr>
              <a:t>a 8 alelnököt </a:t>
            </a:r>
            <a:r>
              <a:rPr lang="hu-HU" sz="1900" dirty="0" smtClean="0">
                <a:latin typeface="+mj-lt"/>
              </a:rPr>
              <a:t>hatéves időtartamra. </a:t>
            </a:r>
            <a:r>
              <a:rPr lang="hu-HU" sz="1900" dirty="0" smtClean="0">
                <a:latin typeface="+mj-lt"/>
              </a:rPr>
              <a:t>Felel a Bank mindennapos ügyeinek intézéséért, az Igazgatótanács határozatait készíti elő, és intézkedik a határozatok végrehajtásáról.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b="1" dirty="0" smtClean="0">
                <a:latin typeface="+mj-lt"/>
              </a:rPr>
              <a:t>Számvizsgáló Bizottság: </a:t>
            </a:r>
            <a:r>
              <a:rPr lang="hu-HU" sz="1900" dirty="0" smtClean="0">
                <a:latin typeface="+mj-lt"/>
              </a:rPr>
              <a:t>hat tagból áll, amelyet a Kormányzótanács nevez ki. Évente ellenőrzi a Bank műveleteinek és könyveinek szabályszerűségét, továbbá igazolja, hogy a mérleg és az Igazgatótanács által készített éves kimutatások pénzügyi adatai hitelesen tükrözik-e a Bank helyzetét.</a:t>
            </a:r>
            <a:endParaRPr lang="hu-HU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6948" y="-13444"/>
            <a:ext cx="7772400" cy="1470025"/>
          </a:xfrm>
        </p:spPr>
        <p:txBody>
          <a:bodyPr/>
          <a:lstStyle/>
          <a:p>
            <a:r>
              <a:rPr lang="hu-HU" dirty="0" smtClean="0"/>
              <a:t>Történeti áttekintés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8348" y="1412777"/>
            <a:ext cx="8384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A Római szerződés </a:t>
            </a:r>
            <a:r>
              <a:rPr lang="hu-HU" sz="2000" b="1" dirty="0" smtClean="0">
                <a:latin typeface="+mj-lt"/>
              </a:rPr>
              <a:t>még nem szólt szorosabb pénzügyi integrációról</a:t>
            </a:r>
            <a:r>
              <a:rPr lang="hu-HU" sz="2000" dirty="0" smtClean="0">
                <a:latin typeface="+mj-lt"/>
              </a:rPr>
              <a:t>, ugyanis a </a:t>
            </a:r>
            <a:r>
              <a:rPr lang="hu-HU" sz="2000" b="1" dirty="0" err="1" smtClean="0">
                <a:latin typeface="+mj-lt"/>
              </a:rPr>
              <a:t>Bretton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 err="1" smtClean="0">
                <a:latin typeface="+mj-lt"/>
              </a:rPr>
              <a:t>Woods-i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rendszer stabil pénzpiaci hátteret biztosított a gazdasági folyamatoknak.</a:t>
            </a:r>
            <a:endParaRPr lang="hu-HU" sz="2000" dirty="0">
              <a:latin typeface="+mj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3068960"/>
            <a:ext cx="21042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+mj-lt"/>
              </a:rPr>
              <a:t>Felmerült a kérdés, hogy valóban elérhető-e az áruk, szolgáltatások, tőke és a munkaerő szabad mozgása, ha a tagállamok önálló monetáris  politikát folytatnak?</a:t>
            </a:r>
          </a:p>
          <a:p>
            <a:endParaRPr lang="hu-HU" sz="16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66852038"/>
              </p:ext>
            </p:extLst>
          </p:nvPr>
        </p:nvGraphicFramePr>
        <p:xfrm>
          <a:off x="2915816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sz="3600" dirty="0"/>
              <a:t>Európai </a:t>
            </a:r>
            <a:r>
              <a:rPr lang="hu-HU" sz="3600" dirty="0" smtClean="0"/>
              <a:t>Beruházási Bank feladatai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4127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+mj-lt"/>
              </a:rPr>
              <a:t>Az Európai Beruházási Bank feladata, hogy </a:t>
            </a:r>
            <a:r>
              <a:rPr lang="hu-HU" b="1" dirty="0">
                <a:latin typeface="+mj-lt"/>
              </a:rPr>
              <a:t>hozzájáruljon a belső piac kiegyensúlyozott </a:t>
            </a:r>
            <a:r>
              <a:rPr lang="hu-HU" b="1" dirty="0" smtClean="0">
                <a:latin typeface="+mj-lt"/>
              </a:rPr>
              <a:t>fejlődéséhez </a:t>
            </a: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tőkepiac igénybevételével és saját forrásai </a:t>
            </a:r>
            <a:r>
              <a:rPr lang="hu-HU" dirty="0" smtClean="0">
                <a:latin typeface="+mj-lt"/>
              </a:rPr>
              <a:t>felhasználásával. </a:t>
            </a:r>
            <a:endParaRPr lang="hu-HU" dirty="0" smtClean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N</a:t>
            </a:r>
            <a:r>
              <a:rPr lang="hu-HU" b="1" dirty="0" smtClean="0">
                <a:latin typeface="+mj-lt"/>
              </a:rPr>
              <a:t>yereségszerzési </a:t>
            </a:r>
            <a:r>
              <a:rPr lang="hu-HU" b="1" dirty="0">
                <a:latin typeface="+mj-lt"/>
              </a:rPr>
              <a:t>cél nélkül </a:t>
            </a:r>
            <a:r>
              <a:rPr lang="hu-HU" b="1" dirty="0" smtClean="0">
                <a:latin typeface="+mj-lt"/>
              </a:rPr>
              <a:t>működik </a:t>
            </a:r>
            <a:r>
              <a:rPr lang="hu-HU" dirty="0" smtClean="0">
                <a:latin typeface="+mj-lt"/>
              </a:rPr>
              <a:t>és </a:t>
            </a:r>
            <a:r>
              <a:rPr lang="hu-HU" dirty="0">
                <a:latin typeface="+mj-lt"/>
              </a:rPr>
              <a:t>olyan </a:t>
            </a:r>
            <a:r>
              <a:rPr lang="hu-HU" dirty="0" smtClean="0">
                <a:latin typeface="+mj-lt"/>
              </a:rPr>
              <a:t>kölcsönöket, illetve garanciákat </a:t>
            </a:r>
            <a:r>
              <a:rPr lang="hu-HU" dirty="0">
                <a:latin typeface="+mj-lt"/>
              </a:rPr>
              <a:t>nyújt, amelyek </a:t>
            </a:r>
            <a:r>
              <a:rPr lang="hu-HU" dirty="0" smtClean="0">
                <a:latin typeface="+mj-lt"/>
              </a:rPr>
              <a:t>többek között az </a:t>
            </a:r>
            <a:r>
              <a:rPr lang="hu-HU" dirty="0">
                <a:latin typeface="+mj-lt"/>
              </a:rPr>
              <a:t>a</a:t>
            </a:r>
            <a:r>
              <a:rPr lang="hu-HU" dirty="0" smtClean="0">
                <a:latin typeface="+mj-lt"/>
              </a:rPr>
              <a:t>lábbi </a:t>
            </a:r>
            <a:r>
              <a:rPr lang="hu-HU" b="1" dirty="0" smtClean="0">
                <a:latin typeface="+mj-lt"/>
              </a:rPr>
              <a:t>projektek finanszírozását </a:t>
            </a:r>
            <a:r>
              <a:rPr lang="hu-HU" dirty="0" smtClean="0">
                <a:latin typeface="+mj-lt"/>
              </a:rPr>
              <a:t>segítik elő: </a:t>
            </a:r>
          </a:p>
          <a:p>
            <a:pPr marL="533400" indent="-266700" algn="just" defTabSz="723900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projektek </a:t>
            </a:r>
            <a:r>
              <a:rPr lang="hu-HU" dirty="0">
                <a:latin typeface="+mj-lt"/>
              </a:rPr>
              <a:t>a kevésbé fejlett régiók </a:t>
            </a:r>
            <a:r>
              <a:rPr lang="hu-HU" dirty="0" smtClean="0">
                <a:latin typeface="+mj-lt"/>
              </a:rPr>
              <a:t>fejlesztésére,</a:t>
            </a:r>
            <a:endParaRPr lang="hu-HU" dirty="0">
              <a:latin typeface="+mj-lt"/>
            </a:endParaRPr>
          </a:p>
          <a:p>
            <a:pPr marL="533400" indent="-266700" algn="just" defTabSz="723900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projektek </a:t>
            </a:r>
            <a:r>
              <a:rPr lang="hu-HU" dirty="0">
                <a:latin typeface="+mj-lt"/>
              </a:rPr>
              <a:t>a vállalkozások modernizálására vagy </a:t>
            </a:r>
            <a:r>
              <a:rPr lang="hu-HU" dirty="0" smtClean="0">
                <a:latin typeface="+mj-lt"/>
              </a:rPr>
              <a:t>átalakítására, </a:t>
            </a:r>
          </a:p>
          <a:p>
            <a:pPr marL="533400" indent="-266700" algn="just" defTabSz="723900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olyan </a:t>
            </a:r>
            <a:r>
              <a:rPr lang="hu-HU" dirty="0">
                <a:latin typeface="+mj-lt"/>
              </a:rPr>
              <a:t>projektek, amelyek több tagállam közös érdekét szolgálják, és </a:t>
            </a:r>
            <a:r>
              <a:rPr lang="hu-HU" dirty="0" smtClean="0">
                <a:latin typeface="+mj-lt"/>
              </a:rPr>
              <a:t>azokat </a:t>
            </a:r>
            <a:r>
              <a:rPr lang="hu-HU" dirty="0">
                <a:latin typeface="+mj-lt"/>
              </a:rPr>
              <a:t>az egyes tagállamokban rendelkezésre </a:t>
            </a:r>
            <a:r>
              <a:rPr lang="hu-HU" dirty="0" smtClean="0">
                <a:latin typeface="+mj-lt"/>
              </a:rPr>
              <a:t>álló eszközökkel </a:t>
            </a:r>
            <a:r>
              <a:rPr lang="hu-HU" dirty="0">
                <a:latin typeface="+mj-lt"/>
              </a:rPr>
              <a:t>nem lehet teljes egészében finanszírozni.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98099"/>
            <a:ext cx="4750496" cy="267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371600" y="15298"/>
            <a:ext cx="7772400" cy="1470025"/>
          </a:xfrm>
        </p:spPr>
        <p:txBody>
          <a:bodyPr/>
          <a:lstStyle/>
          <a:p>
            <a:r>
              <a:rPr lang="hu-HU" sz="3600" dirty="0"/>
              <a:t>Európai </a:t>
            </a:r>
            <a:r>
              <a:rPr lang="hu-HU" sz="3600" dirty="0" smtClean="0"/>
              <a:t>Beruházási Bank feladatai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412776"/>
            <a:ext cx="86409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900" dirty="0" smtClean="0">
                <a:latin typeface="+mj-lt"/>
              </a:rPr>
              <a:t>Az </a:t>
            </a:r>
            <a:r>
              <a:rPr lang="hu-HU" sz="1900" dirty="0">
                <a:latin typeface="+mj-lt"/>
              </a:rPr>
              <a:t>Európai Beruházási Bank tevékenysége az alábbi </a:t>
            </a:r>
            <a:r>
              <a:rPr lang="hu-HU" sz="1900" b="1" dirty="0">
                <a:latin typeface="+mj-lt"/>
              </a:rPr>
              <a:t>négy kiemelt területre irányul</a:t>
            </a:r>
            <a:r>
              <a:rPr lang="hu-HU" sz="1900" dirty="0">
                <a:latin typeface="+mj-lt"/>
              </a:rPr>
              <a:t>: </a:t>
            </a:r>
            <a:endParaRPr lang="hu-HU" sz="1900" dirty="0" smtClean="0">
              <a:latin typeface="+mj-lt"/>
            </a:endParaRPr>
          </a:p>
          <a:p>
            <a:pPr marL="266700" algn="just"/>
            <a:r>
              <a:rPr lang="hu-HU" sz="1900" dirty="0" smtClean="0">
                <a:latin typeface="+mj-lt"/>
              </a:rPr>
              <a:t>• </a:t>
            </a:r>
            <a:r>
              <a:rPr lang="hu-HU" sz="1900" dirty="0">
                <a:latin typeface="+mj-lt"/>
              </a:rPr>
              <a:t>innováció és készségek, </a:t>
            </a:r>
            <a:endParaRPr lang="hu-HU" sz="1900" dirty="0" smtClean="0">
              <a:latin typeface="+mj-lt"/>
            </a:endParaRPr>
          </a:p>
          <a:p>
            <a:pPr marL="266700" algn="just"/>
            <a:r>
              <a:rPr lang="hu-HU" sz="1900" dirty="0" smtClean="0">
                <a:latin typeface="+mj-lt"/>
              </a:rPr>
              <a:t>• </a:t>
            </a:r>
            <a:r>
              <a:rPr lang="hu-HU" sz="1900" dirty="0">
                <a:latin typeface="+mj-lt"/>
              </a:rPr>
              <a:t>a kisebb vállalkozások finanszírozáshoz való hozzáférése, </a:t>
            </a:r>
            <a:endParaRPr lang="hu-HU" sz="1900" dirty="0" smtClean="0">
              <a:latin typeface="+mj-lt"/>
            </a:endParaRPr>
          </a:p>
          <a:p>
            <a:pPr marL="266700" algn="just"/>
            <a:r>
              <a:rPr lang="hu-HU" sz="1900" dirty="0" smtClean="0">
                <a:latin typeface="+mj-lt"/>
              </a:rPr>
              <a:t>• éghajlat-politika, </a:t>
            </a:r>
            <a:r>
              <a:rPr lang="hu-HU" sz="1900" dirty="0">
                <a:latin typeface="+mj-lt"/>
              </a:rPr>
              <a:t>és </a:t>
            </a:r>
            <a:endParaRPr lang="hu-HU" sz="1900" dirty="0" smtClean="0">
              <a:latin typeface="+mj-lt"/>
            </a:endParaRPr>
          </a:p>
          <a:p>
            <a:pPr marL="266700" algn="just"/>
            <a:r>
              <a:rPr lang="hu-HU" sz="1900" dirty="0" smtClean="0">
                <a:latin typeface="+mj-lt"/>
              </a:rPr>
              <a:t>• </a:t>
            </a:r>
            <a:r>
              <a:rPr lang="hu-HU" sz="1900" dirty="0">
                <a:latin typeface="+mj-lt"/>
              </a:rPr>
              <a:t>stratégiai </a:t>
            </a:r>
            <a:r>
              <a:rPr lang="hu-HU" sz="1900" dirty="0" smtClean="0">
                <a:latin typeface="+mj-lt"/>
              </a:rPr>
              <a:t>infrastruktúra.</a:t>
            </a:r>
            <a:endParaRPr lang="hu-HU" sz="1900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22073" y="4569420"/>
            <a:ext cx="2970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+mj-lt"/>
              </a:rPr>
              <a:t>További információkért klikk: </a:t>
            </a:r>
            <a:r>
              <a:rPr lang="hu-HU" sz="1400" dirty="0" smtClean="0">
                <a:latin typeface="+mj-lt"/>
                <a:hlinkClick r:id="rId2"/>
              </a:rPr>
              <a:t>LINK</a:t>
            </a:r>
            <a:endParaRPr lang="hu-HU" sz="1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77" y="2865556"/>
            <a:ext cx="2999503" cy="168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73" y="4903713"/>
            <a:ext cx="2942303" cy="165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5922073" y="6548459"/>
            <a:ext cx="2488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latin typeface="+mj-lt"/>
              </a:rPr>
              <a:t>További információkért klikk</a:t>
            </a:r>
            <a:r>
              <a:rPr lang="hu-HU" sz="1200" dirty="0" smtClean="0">
                <a:latin typeface="+mj-lt"/>
              </a:rPr>
              <a:t>: </a:t>
            </a:r>
            <a:r>
              <a:rPr lang="hu-HU" sz="1200" dirty="0" smtClean="0">
                <a:latin typeface="+mj-lt"/>
                <a:hlinkClick r:id="rId5"/>
              </a:rPr>
              <a:t>LINK</a:t>
            </a:r>
            <a:endParaRPr lang="hu-HU" sz="1200" dirty="0"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3138259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+mj-lt"/>
              </a:rPr>
              <a:t>Á</a:t>
            </a:r>
            <a:r>
              <a:rPr lang="hu-HU" dirty="0" smtClean="0">
                <a:latin typeface="+mj-lt"/>
              </a:rPr>
              <a:t>ltalában </a:t>
            </a:r>
            <a:r>
              <a:rPr lang="hu-HU" b="1" dirty="0">
                <a:latin typeface="+mj-lt"/>
              </a:rPr>
              <a:t>az egyes projektek egyharmadát </a:t>
            </a:r>
            <a:r>
              <a:rPr lang="hu-HU" b="1" dirty="0" smtClean="0">
                <a:latin typeface="+mj-lt"/>
              </a:rPr>
              <a:t>finanszírozza </a:t>
            </a:r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Európai Beruházási </a:t>
            </a:r>
            <a:r>
              <a:rPr lang="hu-HU" dirty="0" smtClean="0">
                <a:latin typeface="+mj-lt"/>
              </a:rPr>
              <a:t>Bank, </a:t>
            </a:r>
            <a:r>
              <a:rPr lang="hu-HU" dirty="0">
                <a:latin typeface="+mj-lt"/>
              </a:rPr>
              <a:t>de a támogató finanszírozás az 50%-ot is elérheti. </a:t>
            </a:r>
            <a:r>
              <a:rPr lang="hu-HU" dirty="0" smtClean="0">
                <a:latin typeface="+mj-lt"/>
              </a:rPr>
              <a:t>A Bank által nyújtott </a:t>
            </a:r>
            <a:r>
              <a:rPr lang="hu-HU" b="1" dirty="0" smtClean="0">
                <a:latin typeface="+mj-lt"/>
              </a:rPr>
              <a:t>finanszírozás kombinálható </a:t>
            </a:r>
            <a:r>
              <a:rPr lang="hu-HU" dirty="0">
                <a:latin typeface="+mj-lt"/>
              </a:rPr>
              <a:t>más uniós forrásokból </a:t>
            </a:r>
            <a:r>
              <a:rPr lang="hu-HU" dirty="0" smtClean="0">
                <a:latin typeface="+mj-lt"/>
              </a:rPr>
              <a:t>(az </a:t>
            </a:r>
            <a:r>
              <a:rPr lang="hu-HU" dirty="0">
                <a:latin typeface="+mj-lt"/>
              </a:rPr>
              <a:t>uniós költségvetésből) származó finanszírozással </a:t>
            </a:r>
            <a:r>
              <a:rPr lang="hu-HU" dirty="0" smtClean="0">
                <a:latin typeface="+mj-lt"/>
              </a:rPr>
              <a:t>is.</a:t>
            </a:r>
          </a:p>
          <a:p>
            <a:pPr algn="just"/>
            <a:r>
              <a:rPr lang="hu-HU" dirty="0" smtClean="0">
                <a:latin typeface="+mj-lt"/>
              </a:rPr>
              <a:t>Az </a:t>
            </a:r>
            <a:r>
              <a:rPr lang="hu-HU" b="1" dirty="0" smtClean="0">
                <a:latin typeface="+mj-lt"/>
              </a:rPr>
              <a:t>Európa 2020 projektkötvény-kezdeményezés </a:t>
            </a:r>
            <a:r>
              <a:rPr lang="hu-HU" dirty="0" smtClean="0">
                <a:latin typeface="+mj-lt"/>
              </a:rPr>
              <a:t>által </a:t>
            </a:r>
            <a:r>
              <a:rPr lang="hu-HU" b="1" dirty="0" smtClean="0">
                <a:latin typeface="+mj-lt"/>
              </a:rPr>
              <a:t>további </a:t>
            </a:r>
            <a:r>
              <a:rPr lang="hu-HU" b="1" dirty="0">
                <a:latin typeface="+mj-lt"/>
              </a:rPr>
              <a:t>finanszírozást </a:t>
            </a:r>
            <a:r>
              <a:rPr lang="hu-HU" b="1" dirty="0" smtClean="0">
                <a:latin typeface="+mj-lt"/>
              </a:rPr>
              <a:t>lehet </a:t>
            </a:r>
            <a:r>
              <a:rPr lang="hu-HU" b="1" dirty="0">
                <a:latin typeface="+mj-lt"/>
              </a:rPr>
              <a:t>biztosítani </a:t>
            </a:r>
            <a:r>
              <a:rPr lang="hu-HU" dirty="0">
                <a:latin typeface="+mj-lt"/>
              </a:rPr>
              <a:t>az unión belüli jelentős infrastrukturális projektek </a:t>
            </a:r>
            <a:r>
              <a:rPr lang="hu-HU" dirty="0" smtClean="0">
                <a:latin typeface="+mj-lt"/>
              </a:rPr>
              <a:t>számára (pl.: az </a:t>
            </a:r>
            <a:r>
              <a:rPr lang="hu-HU" dirty="0">
                <a:latin typeface="+mj-lt"/>
              </a:rPr>
              <a:t>energia, a közlekedés és az </a:t>
            </a:r>
            <a:r>
              <a:rPr lang="hu-HU" dirty="0" smtClean="0">
                <a:latin typeface="+mj-lt"/>
              </a:rPr>
              <a:t>információtechnológia). 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4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83680" y="24656"/>
            <a:ext cx="7772400" cy="1470025"/>
          </a:xfrm>
        </p:spPr>
        <p:txBody>
          <a:bodyPr/>
          <a:lstStyle/>
          <a:p>
            <a:r>
              <a:rPr lang="hu-HU" b="1" dirty="0" smtClean="0"/>
              <a:t>Az Európai Unió költségvetése</a:t>
            </a:r>
            <a:endParaRPr 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26123"/>
            <a:ext cx="4503920" cy="223707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070040" y="2401087"/>
            <a:ext cx="11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+mj-lt"/>
              </a:rPr>
              <a:t>További információkért klikk: </a:t>
            </a:r>
            <a:r>
              <a:rPr lang="hu-HU" sz="1200" dirty="0" smtClean="0">
                <a:latin typeface="+mj-lt"/>
                <a:hlinkClick r:id="rId3"/>
              </a:rPr>
              <a:t>LINK</a:t>
            </a:r>
            <a:endParaRPr lang="hu-HU" sz="1200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1502688"/>
            <a:ext cx="346587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+mj-lt"/>
              </a:rPr>
              <a:t>1958-tól 1970-ig a költségvetést </a:t>
            </a:r>
            <a:r>
              <a:rPr lang="hu-HU" sz="1900" b="1" dirty="0" smtClean="0">
                <a:latin typeface="+mj-lt"/>
              </a:rPr>
              <a:t>tagállami hozzájárulásokból </a:t>
            </a:r>
            <a:r>
              <a:rPr lang="hu-HU" sz="1900" dirty="0" smtClean="0">
                <a:latin typeface="+mj-lt"/>
              </a:rPr>
              <a:t>fedezték, 1970-ben azonban saját forrásokat vezettek be.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b="1" dirty="0" smtClean="0">
                <a:latin typeface="+mj-lt"/>
              </a:rPr>
              <a:t>A saját forrás lényege</a:t>
            </a:r>
            <a:r>
              <a:rPr lang="hu-HU" sz="1900" dirty="0" smtClean="0">
                <a:latin typeface="+mj-lt"/>
              </a:rPr>
              <a:t>, hogy a tagállamok hozzájárulásától függetlenítették a közös költségvetés bevételeit, ezáltal megteremtették a közös büdzsé automatikus finanszírozását.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+mj-lt"/>
              </a:rPr>
              <a:t>1988-ban bevezették a tagállamok </a:t>
            </a:r>
            <a:r>
              <a:rPr lang="hu-HU" sz="1900" b="1" dirty="0" smtClean="0">
                <a:latin typeface="+mj-lt"/>
              </a:rPr>
              <a:t>GNP-arányos hozzájárulását</a:t>
            </a:r>
            <a:r>
              <a:rPr lang="hu-HU" sz="1900" dirty="0" smtClean="0">
                <a:latin typeface="+mj-lt"/>
              </a:rPr>
              <a:t>, ami által nőtt a tagállamok közvetlen hozzájárulásának aránya.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783964" y="4581128"/>
            <a:ext cx="432048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t"/>
            <a:r>
              <a:rPr lang="hu-HU" sz="1600" b="1" dirty="0">
                <a:latin typeface="+mj-lt"/>
              </a:rPr>
              <a:t>GNI (Gross National </a:t>
            </a:r>
            <a:r>
              <a:rPr lang="hu-HU" sz="1600" b="1" dirty="0" err="1">
                <a:latin typeface="+mj-lt"/>
              </a:rPr>
              <a:t>Income</a:t>
            </a:r>
            <a:r>
              <a:rPr lang="hu-HU" sz="1600" b="1" dirty="0">
                <a:latin typeface="+mj-lt"/>
              </a:rPr>
              <a:t>)</a:t>
            </a:r>
          </a:p>
          <a:p>
            <a:pPr algn="just"/>
            <a:r>
              <a:rPr lang="hu-HU" sz="1600" dirty="0">
                <a:latin typeface="+mj-lt"/>
              </a:rPr>
              <a:t>Bruttó nemzeti jövedelem, a GDP-ből származtatott mutató, amely az egyes gazdasági szektorok, illetve a külföldről kapott és külföldre fizetett elsődleges jövedelem (munkabér, kamat, földjáradék, osztalék) egyenlegének az összege</a:t>
            </a:r>
            <a:r>
              <a:rPr lang="hu-HU" sz="1600" dirty="0" smtClean="0">
                <a:latin typeface="+mj-lt"/>
              </a:rPr>
              <a:t>.</a:t>
            </a:r>
            <a:endParaRPr lang="hu-H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99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264096" y="0"/>
            <a:ext cx="7772400" cy="1196752"/>
          </a:xfrm>
        </p:spPr>
        <p:txBody>
          <a:bodyPr/>
          <a:lstStyle/>
          <a:p>
            <a:r>
              <a:rPr lang="hu-HU" sz="3600" dirty="0" smtClean="0"/>
              <a:t>Az </a:t>
            </a:r>
            <a:r>
              <a:rPr lang="hu-HU" sz="3600" dirty="0"/>
              <a:t>Unió </a:t>
            </a:r>
            <a:r>
              <a:rPr lang="hu-HU" sz="3600" dirty="0" smtClean="0"/>
              <a:t>bevételei</a:t>
            </a:r>
            <a:endParaRPr lang="hu-HU" sz="36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340768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900" dirty="0" smtClean="0">
                <a:latin typeface="+mj-lt"/>
              </a:rPr>
              <a:t>A 2019-es </a:t>
            </a:r>
            <a:r>
              <a:rPr lang="hu-HU" sz="1900" dirty="0">
                <a:latin typeface="+mj-lt"/>
              </a:rPr>
              <a:t>évben például </a:t>
            </a:r>
            <a:r>
              <a:rPr lang="hu-HU" sz="1900" b="1" dirty="0">
                <a:latin typeface="+mj-lt"/>
              </a:rPr>
              <a:t>a </a:t>
            </a:r>
            <a:r>
              <a:rPr lang="hu-HU" sz="1900" b="1" dirty="0" smtClean="0">
                <a:latin typeface="+mj-lt"/>
              </a:rPr>
              <a:t>148 </a:t>
            </a:r>
            <a:r>
              <a:rPr lang="hu-HU" sz="1900" b="1" dirty="0">
                <a:latin typeface="+mj-lt"/>
              </a:rPr>
              <a:t>milliárd </a:t>
            </a:r>
            <a:r>
              <a:rPr lang="hu-HU" sz="1900" b="1" dirty="0" smtClean="0">
                <a:latin typeface="+mj-lt"/>
              </a:rPr>
              <a:t>eurós </a:t>
            </a:r>
            <a:r>
              <a:rPr lang="hu-HU" sz="1900" b="1" dirty="0">
                <a:latin typeface="+mj-lt"/>
              </a:rPr>
              <a:t>összegű uniós </a:t>
            </a:r>
            <a:r>
              <a:rPr lang="hu-HU" sz="1900" b="1" dirty="0" smtClean="0">
                <a:latin typeface="+mj-lt"/>
              </a:rPr>
              <a:t>összbevétel</a:t>
            </a:r>
            <a:r>
              <a:rPr lang="hu-HU" sz="1900" dirty="0">
                <a:latin typeface="+mj-lt"/>
              </a:rPr>
              <a:t> 97%-a származott saját forrásokból.</a:t>
            </a:r>
          </a:p>
          <a:p>
            <a:pPr algn="just"/>
            <a:r>
              <a:rPr lang="hu-HU" sz="1900" b="1" dirty="0" smtClean="0">
                <a:latin typeface="+mj-lt"/>
              </a:rPr>
              <a:t>A saját források </a:t>
            </a:r>
            <a:r>
              <a:rPr lang="hu-HU" sz="1900" dirty="0" smtClean="0">
                <a:latin typeface="+mj-lt"/>
              </a:rPr>
              <a:t>az </a:t>
            </a:r>
            <a:r>
              <a:rPr lang="hu-HU" sz="1900" dirty="0">
                <a:latin typeface="+mj-lt"/>
              </a:rPr>
              <a:t>alábbiakból tevődnek össze: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b="1" dirty="0">
                <a:latin typeface="+mj-lt"/>
              </a:rPr>
              <a:t>tradicionális </a:t>
            </a:r>
            <a:r>
              <a:rPr lang="hu-HU" sz="1900" dirty="0">
                <a:latin typeface="+mj-lt"/>
              </a:rPr>
              <a:t>saját források: főként vámok és a cukorilletékek </a:t>
            </a:r>
            <a:r>
              <a:rPr lang="hu-HU" sz="1900" dirty="0" smtClean="0">
                <a:latin typeface="+mj-lt"/>
              </a:rPr>
              <a:t>alkotják,</a:t>
            </a:r>
            <a:endParaRPr lang="hu-HU" sz="19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b="1" dirty="0" err="1" smtClean="0">
                <a:latin typeface="+mj-lt"/>
              </a:rPr>
              <a:t>HÉA-alapú</a:t>
            </a:r>
            <a:r>
              <a:rPr lang="hu-HU" sz="1900" b="1" dirty="0" smtClean="0">
                <a:latin typeface="+mj-lt"/>
              </a:rPr>
              <a:t> (hozzáadottérték-adó)</a:t>
            </a:r>
            <a:r>
              <a:rPr lang="hu-HU" sz="1900" dirty="0">
                <a:latin typeface="+mj-lt"/>
              </a:rPr>
              <a:t> saját források: az egyes tagállamok </a:t>
            </a:r>
            <a:r>
              <a:rPr lang="hu-HU" sz="1900" dirty="0" err="1" smtClean="0">
                <a:latin typeface="+mj-lt"/>
              </a:rPr>
              <a:t>HÉA-alapjára</a:t>
            </a:r>
            <a:r>
              <a:rPr lang="hu-HU" sz="1900" dirty="0" smtClean="0">
                <a:latin typeface="+mj-lt"/>
              </a:rPr>
              <a:t> </a:t>
            </a:r>
            <a:r>
              <a:rPr lang="hu-HU" sz="1900" dirty="0">
                <a:latin typeface="+mj-lt"/>
              </a:rPr>
              <a:t>egységesen vonatkozó 0,3%-os kulcs alkalmazásával jönnek </a:t>
            </a:r>
            <a:r>
              <a:rPr lang="hu-HU" sz="1900" dirty="0" smtClean="0">
                <a:latin typeface="+mj-lt"/>
              </a:rPr>
              <a:t>létre,</a:t>
            </a:r>
            <a:endParaRPr lang="hu-HU" sz="19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b="1" dirty="0" err="1" smtClean="0">
                <a:latin typeface="+mj-lt"/>
              </a:rPr>
              <a:t>GNI-alapú</a:t>
            </a:r>
            <a:r>
              <a:rPr lang="hu-HU" sz="1900" dirty="0">
                <a:latin typeface="+mj-lt"/>
              </a:rPr>
              <a:t> saját források: az egyes tagállamok bruttó nemzeti jövedelmére egységesen alkalmazott azon kulcs alkalmazásával jönnek létre, amely évente kiigazításra kerül a bevételek és a kiadások közötti egyensúly megteremtése </a:t>
            </a:r>
            <a:r>
              <a:rPr lang="hu-HU" sz="1900" dirty="0" smtClean="0">
                <a:latin typeface="+mj-lt"/>
              </a:rPr>
              <a:t>érdekében.</a:t>
            </a:r>
          </a:p>
          <a:p>
            <a:pPr algn="just"/>
            <a:r>
              <a:rPr lang="hu-HU" sz="1900" b="1" dirty="0">
                <a:latin typeface="+mj-lt"/>
              </a:rPr>
              <a:t>Egyéb bevételek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+mj-lt"/>
              </a:rPr>
              <a:t>az </a:t>
            </a:r>
            <a:r>
              <a:rPr lang="hu-HU" sz="1900" dirty="0">
                <a:latin typeface="+mj-lt"/>
              </a:rPr>
              <a:t>uniós alkalmazottak </a:t>
            </a:r>
            <a:r>
              <a:rPr lang="hu-HU" sz="1900" b="1" dirty="0">
                <a:latin typeface="+mj-lt"/>
              </a:rPr>
              <a:t>illetményére kivetett </a:t>
            </a:r>
            <a:r>
              <a:rPr lang="hu-HU" sz="1900" b="1" dirty="0" smtClean="0">
                <a:latin typeface="+mj-lt"/>
              </a:rPr>
              <a:t>adók</a:t>
            </a:r>
            <a:r>
              <a:rPr lang="hu-HU" sz="1900" dirty="0" smtClean="0">
                <a:latin typeface="+mj-lt"/>
              </a:rPr>
              <a:t>, és az általuk fizetett</a:t>
            </a:r>
            <a:r>
              <a:rPr lang="hu-HU" sz="1900" dirty="0">
                <a:latin typeface="+mj-lt"/>
              </a:rPr>
              <a:t> </a:t>
            </a:r>
            <a:r>
              <a:rPr lang="hu-HU" sz="1900" b="1" dirty="0" smtClean="0">
                <a:latin typeface="+mj-lt"/>
              </a:rPr>
              <a:t>nyugdíjjárulékok</a:t>
            </a:r>
            <a:r>
              <a:rPr lang="hu-HU" sz="1900" dirty="0" smtClean="0">
                <a:latin typeface="+mj-lt"/>
              </a:rPr>
              <a:t>,</a:t>
            </a:r>
            <a:endParaRPr lang="hu-HU" sz="19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+mj-lt"/>
              </a:rPr>
              <a:t>az uniós intézmények </a:t>
            </a:r>
            <a:r>
              <a:rPr lang="hu-HU" sz="1900" b="1" dirty="0">
                <a:latin typeface="+mj-lt"/>
              </a:rPr>
              <a:t>igazgatási tevékenységéből </a:t>
            </a:r>
            <a:r>
              <a:rPr lang="hu-HU" sz="1900" dirty="0">
                <a:latin typeface="+mj-lt"/>
              </a:rPr>
              <a:t>(</a:t>
            </a:r>
            <a:r>
              <a:rPr lang="hu-HU" sz="1900" dirty="0" smtClean="0">
                <a:latin typeface="+mj-lt"/>
              </a:rPr>
              <a:t>pl.: </a:t>
            </a:r>
            <a:r>
              <a:rPr lang="hu-HU" sz="1900" dirty="0">
                <a:latin typeface="+mj-lt"/>
              </a:rPr>
              <a:t>ingatlanok </a:t>
            </a:r>
            <a:r>
              <a:rPr lang="hu-HU" sz="1900" dirty="0" smtClean="0">
                <a:latin typeface="+mj-lt"/>
              </a:rPr>
              <a:t>bérbeadása) származó bevételek,</a:t>
            </a:r>
            <a:endParaRPr lang="hu-HU" sz="19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b="1" dirty="0">
                <a:latin typeface="+mj-lt"/>
              </a:rPr>
              <a:t>az uniós programokhoz és megállapodásokhoz kapcsolódó </a:t>
            </a:r>
            <a:r>
              <a:rPr lang="hu-HU" sz="1900" dirty="0">
                <a:latin typeface="+mj-lt"/>
              </a:rPr>
              <a:t>hozzájárulások és </a:t>
            </a:r>
            <a:r>
              <a:rPr lang="hu-HU" sz="1900" b="1" dirty="0" smtClean="0">
                <a:latin typeface="+mj-lt"/>
              </a:rPr>
              <a:t>visszatérítések</a:t>
            </a:r>
            <a:r>
              <a:rPr lang="hu-HU" sz="1900" dirty="0" smtClean="0">
                <a:latin typeface="+mj-lt"/>
              </a:rPr>
              <a:t>,</a:t>
            </a:r>
            <a:endParaRPr lang="hu-HU" sz="19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b="1" dirty="0">
                <a:latin typeface="+mj-lt"/>
              </a:rPr>
              <a:t>az uniós versenyjogot megsértő vállalatokra kivetett </a:t>
            </a:r>
            <a:r>
              <a:rPr lang="hu-HU" sz="1900" b="1" dirty="0" smtClean="0">
                <a:latin typeface="+mj-lt"/>
              </a:rPr>
              <a:t>bírságok</a:t>
            </a:r>
            <a:r>
              <a:rPr lang="hu-HU" sz="1900" dirty="0" smtClean="0">
                <a:latin typeface="+mj-lt"/>
              </a:rPr>
              <a:t>.</a:t>
            </a:r>
            <a:endParaRPr lang="hu-HU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96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1484784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A </a:t>
            </a:r>
            <a:r>
              <a:rPr lang="hu-HU" sz="2000" b="1" dirty="0" smtClean="0">
                <a:latin typeface="+mj-lt"/>
              </a:rPr>
              <a:t>Tanács </a:t>
            </a:r>
            <a:r>
              <a:rPr lang="hu-HU" sz="2000" b="1" dirty="0">
                <a:latin typeface="+mj-lt"/>
              </a:rPr>
              <a:t>és a Parlament </a:t>
            </a:r>
            <a:r>
              <a:rPr lang="hu-HU" sz="2000" dirty="0">
                <a:latin typeface="+mj-lt"/>
              </a:rPr>
              <a:t>együttesen hagyja </a:t>
            </a:r>
            <a:r>
              <a:rPr lang="hu-HU" sz="2000" dirty="0" smtClean="0">
                <a:latin typeface="+mj-lt"/>
              </a:rPr>
              <a:t>jóvá </a:t>
            </a:r>
            <a:r>
              <a:rPr lang="hu-HU" sz="2000" dirty="0">
                <a:latin typeface="+mj-lt"/>
              </a:rPr>
              <a:t>a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költségvetési </a:t>
            </a:r>
            <a:r>
              <a:rPr lang="hu-HU" sz="2000" dirty="0" smtClean="0">
                <a:latin typeface="+mj-lt"/>
              </a:rPr>
              <a:t>kiadásokat. </a:t>
            </a:r>
          </a:p>
          <a:p>
            <a:pPr algn="just"/>
            <a:r>
              <a:rPr lang="hu-HU" sz="2000" b="1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éves uniós </a:t>
            </a:r>
            <a:r>
              <a:rPr lang="hu-HU" sz="2000" b="1" dirty="0" smtClean="0">
                <a:latin typeface="+mj-lt"/>
              </a:rPr>
              <a:t>költségvetést </a:t>
            </a: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többéves pénzügyi </a:t>
            </a:r>
            <a:r>
              <a:rPr lang="hu-HU" sz="2000" dirty="0" smtClean="0">
                <a:latin typeface="+mj-lt"/>
              </a:rPr>
              <a:t>keretben meghatározottakhoz kell igazítani, vagyis </a:t>
            </a:r>
            <a:r>
              <a:rPr lang="hu-HU" sz="2000" dirty="0">
                <a:latin typeface="+mj-lt"/>
              </a:rPr>
              <a:t>a különböző programok és </a:t>
            </a:r>
            <a:r>
              <a:rPr lang="hu-HU" sz="2000" dirty="0" smtClean="0">
                <a:latin typeface="+mj-lt"/>
              </a:rPr>
              <a:t>szakpolitikák (pl.: </a:t>
            </a:r>
            <a:r>
              <a:rPr lang="hu-HU" sz="2000" dirty="0">
                <a:latin typeface="+mj-lt"/>
              </a:rPr>
              <a:t>a kohézió, a mezőgazdaság és a </a:t>
            </a:r>
            <a:r>
              <a:rPr lang="hu-HU" sz="2000" dirty="0" smtClean="0">
                <a:latin typeface="+mj-lt"/>
              </a:rPr>
              <a:t>külügyek) </a:t>
            </a:r>
            <a:r>
              <a:rPr lang="hu-HU" sz="2000" dirty="0">
                <a:latin typeface="+mj-lt"/>
              </a:rPr>
              <a:t>vonatkozásában megállapított költségvetési felső </a:t>
            </a:r>
            <a:r>
              <a:rPr lang="hu-HU" sz="2000" dirty="0" smtClean="0">
                <a:latin typeface="+mj-lt"/>
              </a:rPr>
              <a:t>határokat tiszteletben kell tartani. </a:t>
            </a:r>
          </a:p>
        </p:txBody>
      </p:sp>
      <p:sp>
        <p:nvSpPr>
          <p:cNvPr id="4" name="Cím 4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448872" cy="1065361"/>
          </a:xfrm>
        </p:spPr>
        <p:txBody>
          <a:bodyPr/>
          <a:lstStyle/>
          <a:p>
            <a:r>
              <a:rPr lang="hu-HU" dirty="0" smtClean="0"/>
              <a:t>Mire költi az Unió a pénzt?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77220"/>
            <a:ext cx="7283855" cy="316835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38300" y="6445572"/>
            <a:ext cx="16498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>
                <a:latin typeface="+mj-lt"/>
              </a:rPr>
              <a:t>Forrás: </a:t>
            </a:r>
            <a:r>
              <a:rPr lang="hu-HU" sz="1050" dirty="0">
                <a:latin typeface="+mj-lt"/>
              </a:rPr>
              <a:t>https://</a:t>
            </a:r>
            <a:r>
              <a:rPr lang="hu-HU" sz="1050" dirty="0" smtClean="0">
                <a:latin typeface="+mj-lt"/>
              </a:rPr>
              <a:t>ec.europa.eu</a:t>
            </a:r>
            <a:endParaRPr lang="hu-HU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0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600" dirty="0" smtClean="0"/>
              <a:t>Költségvetés és finanszírozás</a:t>
            </a:r>
            <a:endParaRPr lang="hu-HU" sz="3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60141" y="4777077"/>
            <a:ext cx="16498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>
                <a:latin typeface="+mj-lt"/>
              </a:rPr>
              <a:t>Forrás: </a:t>
            </a:r>
            <a:r>
              <a:rPr lang="hu-HU" sz="1050" dirty="0">
                <a:latin typeface="+mj-lt"/>
              </a:rPr>
              <a:t>https://</a:t>
            </a:r>
            <a:r>
              <a:rPr lang="hu-HU" sz="1050" dirty="0" smtClean="0">
                <a:latin typeface="+mj-lt"/>
              </a:rPr>
              <a:t>ec.europa.eu</a:t>
            </a:r>
            <a:endParaRPr lang="hu-HU" sz="1050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41" y="1340768"/>
            <a:ext cx="7308304" cy="3414743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67544" y="5030993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 smtClean="0">
                <a:latin typeface="+mj-lt"/>
              </a:rPr>
              <a:t>Az országok </a:t>
            </a:r>
            <a:r>
              <a:rPr lang="hu-HU" sz="1600" dirty="0">
                <a:latin typeface="+mj-lt"/>
              </a:rPr>
              <a:t>lehetőségeit figyelembe véve kerül kiszámításra, hogy az egyes uniós </a:t>
            </a:r>
            <a:r>
              <a:rPr lang="hu-HU" sz="1600" dirty="0" smtClean="0">
                <a:latin typeface="+mj-lt"/>
              </a:rPr>
              <a:t>országoknak </a:t>
            </a:r>
            <a:r>
              <a:rPr lang="hu-HU" sz="1600" dirty="0">
                <a:latin typeface="+mj-lt"/>
              </a:rPr>
              <a:t>mennyit </a:t>
            </a:r>
            <a:r>
              <a:rPr lang="hu-HU" sz="1600" dirty="0" smtClean="0">
                <a:latin typeface="+mj-lt"/>
              </a:rPr>
              <a:t>kell befizetnie </a:t>
            </a:r>
            <a:r>
              <a:rPr lang="hu-HU" sz="1600" dirty="0">
                <a:latin typeface="+mj-lt"/>
              </a:rPr>
              <a:t>az uniós költségvetésbe. Minél nagyobb gazdasággal rendelkezik </a:t>
            </a:r>
            <a:r>
              <a:rPr lang="hu-HU" sz="1600" dirty="0" smtClean="0">
                <a:latin typeface="+mj-lt"/>
              </a:rPr>
              <a:t>egy ország</a:t>
            </a:r>
            <a:r>
              <a:rPr lang="hu-HU" sz="1600" dirty="0">
                <a:latin typeface="+mj-lt"/>
              </a:rPr>
              <a:t>, annál többel járul hozzá a közös </a:t>
            </a:r>
            <a:r>
              <a:rPr lang="hu-HU" sz="1600" dirty="0" smtClean="0">
                <a:latin typeface="+mj-lt"/>
              </a:rPr>
              <a:t>kasszához. </a:t>
            </a:r>
            <a:endParaRPr lang="hu-HU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>
                <a:latin typeface="+mj-lt"/>
              </a:rPr>
              <a:t>Az </a:t>
            </a:r>
            <a:r>
              <a:rPr lang="hu-HU" sz="1600" b="1" dirty="0" smtClean="0">
                <a:latin typeface="+mj-lt"/>
              </a:rPr>
              <a:t>uniós </a:t>
            </a:r>
            <a:r>
              <a:rPr lang="hu-HU" sz="1600" b="1" dirty="0">
                <a:latin typeface="+mj-lt"/>
              </a:rPr>
              <a:t>kiadás </a:t>
            </a:r>
            <a:r>
              <a:rPr lang="hu-HU" sz="1600" b="1" dirty="0" smtClean="0">
                <a:latin typeface="+mj-lt"/>
              </a:rPr>
              <a:t>Magyarországon (2018)</a:t>
            </a:r>
            <a:r>
              <a:rPr lang="hu-HU" sz="1600" dirty="0" smtClean="0">
                <a:latin typeface="+mj-lt"/>
              </a:rPr>
              <a:t>: </a:t>
            </a:r>
            <a:r>
              <a:rPr lang="hu-HU" sz="1600" dirty="0">
                <a:latin typeface="+mj-lt"/>
              </a:rPr>
              <a:t>6,298 </a:t>
            </a:r>
            <a:r>
              <a:rPr lang="hu-HU" sz="1600" dirty="0" smtClean="0">
                <a:latin typeface="+mj-lt"/>
              </a:rPr>
              <a:t>milliárd euró.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dirty="0" smtClean="0">
                <a:latin typeface="+mj-lt"/>
              </a:rPr>
              <a:t>Magyarország befizetése </a:t>
            </a:r>
            <a:r>
              <a:rPr lang="hu-HU" sz="1600" b="1" dirty="0">
                <a:latin typeface="+mj-lt"/>
              </a:rPr>
              <a:t>az uniós </a:t>
            </a:r>
            <a:r>
              <a:rPr lang="hu-HU" sz="1600" b="1" dirty="0" smtClean="0">
                <a:latin typeface="+mj-lt"/>
              </a:rPr>
              <a:t>költségvetésbe (2018)</a:t>
            </a:r>
            <a:r>
              <a:rPr lang="hu-HU" sz="1600" dirty="0" smtClean="0">
                <a:latin typeface="+mj-lt"/>
              </a:rPr>
              <a:t>: </a:t>
            </a:r>
            <a:r>
              <a:rPr lang="hu-HU" sz="1600" dirty="0">
                <a:latin typeface="+mj-lt"/>
              </a:rPr>
              <a:t>1,076 milliárd </a:t>
            </a:r>
            <a:r>
              <a:rPr lang="hu-HU" sz="1600" dirty="0" smtClean="0">
                <a:latin typeface="+mj-lt"/>
              </a:rPr>
              <a:t>euró.</a:t>
            </a:r>
            <a:r>
              <a:rPr lang="hu-HU" sz="1600" dirty="0">
                <a:latin typeface="+mj-lt"/>
              </a:rPr>
              <a:t/>
            </a:r>
            <a:br>
              <a:rPr lang="hu-HU" sz="1600" dirty="0">
                <a:latin typeface="+mj-lt"/>
              </a:rPr>
            </a:br>
            <a:endParaRPr lang="hu-H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3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458268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600" b="1" dirty="0" smtClean="0">
                <a:latin typeface="+mj-lt"/>
              </a:rPr>
              <a:t>Működési kiadások/igazgatási kiadások/egyedi tevékenységek költségvetései</a:t>
            </a:r>
          </a:p>
          <a:p>
            <a:pPr algn="just"/>
            <a:r>
              <a:rPr lang="hu-HU" sz="1600" dirty="0" smtClean="0">
                <a:latin typeface="+mj-lt"/>
              </a:rPr>
              <a:t>A tevékenységek és programok finanszírozásának </a:t>
            </a:r>
            <a:r>
              <a:rPr lang="hu-HU" sz="1600" dirty="0" smtClean="0">
                <a:latin typeface="+mj-lt"/>
              </a:rPr>
              <a:t>költségeit és </a:t>
            </a:r>
            <a:r>
              <a:rPr lang="hu-HU" sz="1600" dirty="0" smtClean="0">
                <a:latin typeface="+mj-lt"/>
              </a:rPr>
              <a:t>az ezek végrehajtásához </a:t>
            </a:r>
            <a:r>
              <a:rPr lang="hu-HU" sz="1600" dirty="0" smtClean="0">
                <a:latin typeface="+mj-lt"/>
              </a:rPr>
              <a:t>kapcsolódó </a:t>
            </a:r>
            <a:r>
              <a:rPr lang="hu-HU" sz="1600" dirty="0" smtClean="0">
                <a:latin typeface="+mj-lt"/>
              </a:rPr>
              <a:t>igazgatási kiadásokat tartalmazza.</a:t>
            </a:r>
          </a:p>
        </p:txBody>
      </p:sp>
      <p:sp>
        <p:nvSpPr>
          <p:cNvPr id="4" name="Cím 4"/>
          <p:cNvSpPr>
            <a:spLocks noGrp="1"/>
          </p:cNvSpPr>
          <p:nvPr>
            <p:ph type="ctrTitle"/>
          </p:nvPr>
        </p:nvSpPr>
        <p:spPr>
          <a:xfrm>
            <a:off x="1453456" y="188640"/>
            <a:ext cx="7448872" cy="1065361"/>
          </a:xfrm>
        </p:spPr>
        <p:txBody>
          <a:bodyPr/>
          <a:lstStyle/>
          <a:p>
            <a:r>
              <a:rPr lang="hu-HU" dirty="0" smtClean="0"/>
              <a:t>Mire költi az Unió a pénzt?</a:t>
            </a:r>
            <a:endParaRPr lang="hu-H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23771" y="2263429"/>
            <a:ext cx="73869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 smtClean="0">
                <a:ln>
                  <a:noFill/>
                </a:ln>
                <a:solidFill>
                  <a:srgbClr val="1E1E1F"/>
                </a:solidFill>
                <a:effectLst/>
                <a:latin typeface="+mj-lt"/>
                <a:cs typeface="Arial" pitchFamily="34" charset="0"/>
              </a:rPr>
              <a:t>Az elfogadott 2020. évi költségvetés: kötelezettségvállalási előirányzatok lebontása a többéves pénzügyi keret kategóriái szerint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50794"/>
              </p:ext>
            </p:extLst>
          </p:nvPr>
        </p:nvGraphicFramePr>
        <p:xfrm>
          <a:off x="329568" y="2525039"/>
          <a:ext cx="8448351" cy="275941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16117"/>
                <a:gridCol w="2816117"/>
                <a:gridCol w="2816117"/>
              </a:tblGrid>
              <a:tr h="239861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A többéves pénzügyi keret fejezete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millió </a:t>
                      </a:r>
                      <a:r>
                        <a:rPr lang="hu-HU" sz="1200" b="1" baseline="0" dirty="0" smtClean="0">
                          <a:effectLst/>
                        </a:rPr>
                        <a:t> euró</a:t>
                      </a:r>
                      <a:r>
                        <a:rPr lang="hu-HU" sz="1200" b="1" dirty="0" smtClean="0">
                          <a:effectLst/>
                        </a:rPr>
                        <a:t>ban</a:t>
                      </a:r>
                      <a:endParaRPr lang="hu-HU" sz="1200" b="1" dirty="0">
                        <a:effectLst/>
                      </a:endParaRP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%</a:t>
                      </a:r>
                    </a:p>
                  </a:txBody>
                  <a:tcPr marL="79403" marR="79403" marT="39701" marB="39701"/>
                </a:tc>
              </a:tr>
              <a:tr h="407108">
                <a:tc>
                  <a:txBody>
                    <a:bodyPr/>
                    <a:lstStyle/>
                    <a:p>
                      <a:pPr fontAlgn="t"/>
                      <a:r>
                        <a:rPr lang="hu-HU" sz="1200" dirty="0">
                          <a:effectLst/>
                        </a:rPr>
                        <a:t>Versenyképesség a növekedésért és foglalkoztatásért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25 284,8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15,0%</a:t>
                      </a:r>
                    </a:p>
                  </a:txBody>
                  <a:tcPr marL="79403" marR="79403" marT="39701" marB="39701"/>
                </a:tc>
              </a:tr>
              <a:tr h="295403">
                <a:tc>
                  <a:txBody>
                    <a:bodyPr/>
                    <a:lstStyle/>
                    <a:p>
                      <a:pPr fontAlgn="t"/>
                      <a:r>
                        <a:rPr lang="hu-HU" sz="1200" dirty="0">
                          <a:effectLst/>
                        </a:rPr>
                        <a:t>Gazdasági, társadalmi és területi kohézió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58 645,8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>
                          <a:effectLst/>
                        </a:rPr>
                        <a:t>34,8%</a:t>
                      </a:r>
                    </a:p>
                  </a:txBody>
                  <a:tcPr marL="79403" marR="79403" marT="39701" marB="39701"/>
                </a:tc>
              </a:tr>
              <a:tr h="407108">
                <a:tc>
                  <a:txBody>
                    <a:bodyPr/>
                    <a:lstStyle/>
                    <a:p>
                      <a:pPr fontAlgn="t"/>
                      <a:r>
                        <a:rPr lang="hu-HU" sz="1200" dirty="0">
                          <a:effectLst/>
                        </a:rPr>
                        <a:t>Fenntartható növekedés: természeti erőforrások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59 907,0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35,5%</a:t>
                      </a:r>
                    </a:p>
                  </a:txBody>
                  <a:tcPr marL="79403" marR="79403" marT="39701" marB="39701"/>
                </a:tc>
              </a:tr>
              <a:tr h="239861">
                <a:tc>
                  <a:txBody>
                    <a:bodyPr/>
                    <a:lstStyle/>
                    <a:p>
                      <a:pPr fontAlgn="t"/>
                      <a:r>
                        <a:rPr lang="hu-HU" sz="1200" dirty="0">
                          <a:effectLst/>
                        </a:rPr>
                        <a:t>Biztonság és uniós polgárság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3 729,1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>
                          <a:effectLst/>
                        </a:rPr>
                        <a:t>2,2%</a:t>
                      </a:r>
                    </a:p>
                  </a:txBody>
                  <a:tcPr marL="79403" marR="79403" marT="39701" marB="39701"/>
                </a:tc>
              </a:tr>
              <a:tr h="239861">
                <a:tc>
                  <a:txBody>
                    <a:bodyPr/>
                    <a:lstStyle/>
                    <a:p>
                      <a:pPr fontAlgn="t"/>
                      <a:r>
                        <a:rPr lang="hu-HU" sz="1200">
                          <a:effectLst/>
                        </a:rPr>
                        <a:t>Globális Európa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10 261,6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6,1%</a:t>
                      </a:r>
                    </a:p>
                  </a:txBody>
                  <a:tcPr marL="79403" marR="79403" marT="39701" marB="39701"/>
                </a:tc>
              </a:tr>
              <a:tr h="239861">
                <a:tc>
                  <a:txBody>
                    <a:bodyPr/>
                    <a:lstStyle/>
                    <a:p>
                      <a:pPr fontAlgn="t"/>
                      <a:r>
                        <a:rPr lang="hu-HU" sz="1200">
                          <a:effectLst/>
                        </a:rPr>
                        <a:t>Igazgatás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10 272,1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6,1%</a:t>
                      </a:r>
                    </a:p>
                  </a:txBody>
                  <a:tcPr marL="79403" marR="79403" marT="39701" marB="39701"/>
                </a:tc>
              </a:tr>
              <a:tr h="239861">
                <a:tc>
                  <a:txBody>
                    <a:bodyPr/>
                    <a:lstStyle/>
                    <a:p>
                      <a:pPr fontAlgn="t"/>
                      <a:r>
                        <a:rPr lang="hu-HU" sz="1200">
                          <a:effectLst/>
                        </a:rPr>
                        <a:t>Egyéb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587,8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dirty="0">
                          <a:effectLst/>
                        </a:rPr>
                        <a:t>0,3%</a:t>
                      </a:r>
                    </a:p>
                  </a:txBody>
                  <a:tcPr marL="79403" marR="79403" marT="39701" marB="39701"/>
                </a:tc>
              </a:tr>
              <a:tr h="239861">
                <a:tc>
                  <a:txBody>
                    <a:bodyPr/>
                    <a:lstStyle/>
                    <a:p>
                      <a:pPr fontAlgn="t"/>
                      <a:r>
                        <a:rPr lang="hu-HU" sz="1200" b="1" dirty="0">
                          <a:effectLst/>
                        </a:rPr>
                        <a:t>Mindösszesen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168 688,1</a:t>
                      </a:r>
                    </a:p>
                  </a:txBody>
                  <a:tcPr marL="79403" marR="79403" marT="39701" marB="3970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100,0%</a:t>
                      </a:r>
                    </a:p>
                  </a:txBody>
                  <a:tcPr marL="79403" marR="79403" marT="39701" marB="39701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03863" y="5301208"/>
            <a:ext cx="3919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Forrás: </a:t>
            </a:r>
            <a:r>
              <a:rPr lang="hu-HU" sz="900" dirty="0">
                <a:hlinkClick r:id="rId2"/>
              </a:rPr>
              <a:t>https://</a:t>
            </a:r>
            <a:r>
              <a:rPr lang="hu-HU" sz="900" dirty="0">
                <a:latin typeface="+mj-lt"/>
                <a:hlinkClick r:id="rId2"/>
              </a:rPr>
              <a:t>www.europarl.europa.eu/factsheets/hu/sheet/28/az-unio-kiadasai</a:t>
            </a:r>
            <a:endParaRPr lang="hu-HU" sz="900" dirty="0"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1999" y="5546179"/>
            <a:ext cx="8516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600" b="1" dirty="0">
                <a:latin typeface="+mj-lt"/>
              </a:rPr>
              <a:t>A többéves pénzügyi keret </a:t>
            </a:r>
          </a:p>
          <a:p>
            <a:pPr algn="just"/>
            <a:r>
              <a:rPr lang="hu-HU" sz="1600" dirty="0">
                <a:latin typeface="+mj-lt"/>
              </a:rPr>
              <a:t>1988 óta </a:t>
            </a:r>
            <a:r>
              <a:rPr lang="hu-HU" sz="1600" dirty="0" smtClean="0">
                <a:latin typeface="+mj-lt"/>
              </a:rPr>
              <a:t>az </a:t>
            </a:r>
            <a:r>
              <a:rPr lang="hu-HU" sz="1600" dirty="0">
                <a:latin typeface="+mj-lt"/>
              </a:rPr>
              <a:t>uniós </a:t>
            </a:r>
            <a:r>
              <a:rPr lang="hu-HU" sz="1600" dirty="0" smtClean="0">
                <a:latin typeface="+mj-lt"/>
              </a:rPr>
              <a:t>kiadások </a:t>
            </a:r>
            <a:r>
              <a:rPr lang="hu-HU" sz="1600" b="1" dirty="0" smtClean="0">
                <a:latin typeface="+mj-lt"/>
              </a:rPr>
              <a:t>többéves </a:t>
            </a:r>
            <a:r>
              <a:rPr lang="hu-HU" sz="1600" b="1" dirty="0">
                <a:latin typeface="+mj-lt"/>
              </a:rPr>
              <a:t>keretbe </a:t>
            </a:r>
            <a:r>
              <a:rPr lang="hu-HU" sz="1600" b="1" dirty="0" smtClean="0">
                <a:latin typeface="+mj-lt"/>
              </a:rPr>
              <a:t>vannak foglalva</a:t>
            </a:r>
            <a:r>
              <a:rPr lang="hu-HU" sz="1600" dirty="0" smtClean="0">
                <a:latin typeface="+mj-lt"/>
              </a:rPr>
              <a:t>. </a:t>
            </a:r>
            <a:r>
              <a:rPr lang="hu-HU" sz="1600" dirty="0">
                <a:latin typeface="+mj-lt"/>
              </a:rPr>
              <a:t>Az érintett időszak fő költségvetési prioritásainak tükrében meghatározzák </a:t>
            </a:r>
            <a:r>
              <a:rPr lang="hu-HU" sz="1600" b="1" dirty="0">
                <a:latin typeface="+mj-lt"/>
              </a:rPr>
              <a:t>a kiadások felső határát</a:t>
            </a:r>
            <a:r>
              <a:rPr lang="hu-HU" sz="1600" dirty="0">
                <a:latin typeface="+mj-lt"/>
              </a:rPr>
              <a:t>. Az első </a:t>
            </a:r>
            <a:r>
              <a:rPr lang="hu-HU" sz="1600" dirty="0" smtClean="0">
                <a:latin typeface="+mj-lt"/>
              </a:rPr>
              <a:t>tervezési </a:t>
            </a:r>
            <a:r>
              <a:rPr lang="hu-HU" sz="1600" dirty="0">
                <a:latin typeface="+mj-lt"/>
              </a:rPr>
              <a:t>időszak 5 évet ölelt fel, míg a rá következő és a jelenlegi időszakok 7 évet fognak át. </a:t>
            </a:r>
          </a:p>
        </p:txBody>
      </p:sp>
    </p:spTree>
    <p:extLst>
      <p:ext uri="{BB962C8B-B14F-4D97-AF65-F5344CB8AC3E}">
        <p14:creationId xmlns:p14="http://schemas.microsoft.com/office/powerpoint/2010/main" val="31425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148478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100" dirty="0">
                <a:latin typeface="+mj-lt"/>
              </a:rPr>
              <a:t>A </a:t>
            </a:r>
            <a:r>
              <a:rPr lang="hu-HU" sz="2100" b="1" dirty="0">
                <a:latin typeface="+mj-lt"/>
              </a:rPr>
              <a:t>Bizottság</a:t>
            </a:r>
            <a:r>
              <a:rPr lang="hu-HU" sz="2100" dirty="0">
                <a:latin typeface="+mj-lt"/>
              </a:rPr>
              <a:t> elkészíti a </a:t>
            </a:r>
            <a:r>
              <a:rPr lang="hu-HU" sz="2100" b="1" dirty="0">
                <a:latin typeface="+mj-lt"/>
              </a:rPr>
              <a:t>költségvetési tervezetet</a:t>
            </a:r>
            <a:r>
              <a:rPr lang="hu-HU" sz="2100" dirty="0">
                <a:latin typeface="+mj-lt"/>
              </a:rPr>
              <a:t>, </a:t>
            </a:r>
            <a:r>
              <a:rPr lang="hu-HU" sz="2100" dirty="0" smtClean="0">
                <a:latin typeface="+mj-lt"/>
              </a:rPr>
              <a:t>amelyet szeptember</a:t>
            </a:r>
            <a:r>
              <a:rPr lang="hu-HU" sz="2100" dirty="0">
                <a:latin typeface="+mj-lt"/>
              </a:rPr>
              <a:t> 1-jéig (</a:t>
            </a:r>
            <a:r>
              <a:rPr lang="hu-HU" sz="2100" dirty="0" smtClean="0">
                <a:latin typeface="+mj-lt"/>
              </a:rPr>
              <a:t>de menetrend </a:t>
            </a:r>
            <a:r>
              <a:rPr lang="hu-HU" sz="2100" dirty="0">
                <a:latin typeface="+mj-lt"/>
              </a:rPr>
              <a:t>szerint április végéig vagy május elejéig) továbbítja a </a:t>
            </a:r>
            <a:r>
              <a:rPr lang="hu-HU" sz="2100" b="1" dirty="0">
                <a:latin typeface="+mj-lt"/>
              </a:rPr>
              <a:t>Tanácsnak </a:t>
            </a:r>
            <a:r>
              <a:rPr lang="hu-HU" sz="2100" dirty="0">
                <a:latin typeface="+mj-lt"/>
              </a:rPr>
              <a:t>és a</a:t>
            </a:r>
            <a:r>
              <a:rPr lang="hu-HU" sz="2100" b="1" dirty="0">
                <a:latin typeface="+mj-lt"/>
              </a:rPr>
              <a:t> </a:t>
            </a:r>
            <a:r>
              <a:rPr lang="hu-HU" sz="2100" b="1" dirty="0" smtClean="0">
                <a:latin typeface="+mj-lt"/>
              </a:rPr>
              <a:t>Parlamentnek</a:t>
            </a:r>
            <a:r>
              <a:rPr lang="hu-HU" sz="2100" dirty="0" smtClean="0">
                <a:latin typeface="+mj-lt"/>
              </a:rPr>
              <a:t>.</a:t>
            </a:r>
            <a:endParaRPr lang="hu-HU" sz="2100" b="1" dirty="0" smtClean="0">
              <a:latin typeface="+mj-lt"/>
            </a:endParaRPr>
          </a:p>
          <a:p>
            <a:pPr algn="just"/>
            <a:r>
              <a:rPr lang="hu-HU" sz="2100" dirty="0">
                <a:latin typeface="+mj-lt"/>
              </a:rPr>
              <a:t>A </a:t>
            </a:r>
            <a:r>
              <a:rPr lang="hu-HU" sz="2100" b="1" dirty="0">
                <a:latin typeface="+mj-lt"/>
              </a:rPr>
              <a:t>Tanács elfogadja </a:t>
            </a:r>
            <a:r>
              <a:rPr lang="hu-HU" sz="2100" dirty="0" smtClean="0">
                <a:latin typeface="+mj-lt"/>
              </a:rPr>
              <a:t>az álláspontját a </a:t>
            </a:r>
            <a:r>
              <a:rPr lang="hu-HU" sz="2100" dirty="0">
                <a:latin typeface="+mj-lt"/>
              </a:rPr>
              <a:t>költségvetési tervezetre </a:t>
            </a:r>
            <a:r>
              <a:rPr lang="hu-HU" sz="2100" dirty="0" smtClean="0">
                <a:latin typeface="+mj-lt"/>
              </a:rPr>
              <a:t>vonatkozóan, </a:t>
            </a:r>
            <a:r>
              <a:rPr lang="hu-HU" sz="2100" dirty="0">
                <a:latin typeface="+mj-lt"/>
              </a:rPr>
              <a:t>és </a:t>
            </a:r>
            <a:r>
              <a:rPr lang="hu-HU" sz="2100" dirty="0" smtClean="0">
                <a:latin typeface="+mj-lt"/>
              </a:rPr>
              <a:t>azt </a:t>
            </a:r>
            <a:r>
              <a:rPr lang="hu-HU" sz="2100" dirty="0">
                <a:latin typeface="+mj-lt"/>
              </a:rPr>
              <a:t>legkésőbb október 1-jéig (de </a:t>
            </a:r>
            <a:r>
              <a:rPr lang="hu-HU" sz="2100" dirty="0" smtClean="0">
                <a:latin typeface="+mj-lt"/>
              </a:rPr>
              <a:t>menetrend </a:t>
            </a:r>
            <a:r>
              <a:rPr lang="hu-HU" sz="2100" dirty="0">
                <a:latin typeface="+mj-lt"/>
              </a:rPr>
              <a:t>szerint július végéig) a </a:t>
            </a:r>
            <a:r>
              <a:rPr lang="hu-HU" sz="2100" b="1" dirty="0">
                <a:latin typeface="+mj-lt"/>
              </a:rPr>
              <a:t>Parlament elé terjeszti</a:t>
            </a:r>
            <a:r>
              <a:rPr lang="hu-HU" sz="2100" dirty="0" smtClean="0">
                <a:latin typeface="+mj-lt"/>
              </a:rPr>
              <a:t>.</a:t>
            </a:r>
          </a:p>
          <a:p>
            <a:pPr algn="just"/>
            <a:r>
              <a:rPr lang="hu-HU" sz="2100" dirty="0">
                <a:latin typeface="+mj-lt"/>
              </a:rPr>
              <a:t>A Parlamentnek </a:t>
            </a:r>
            <a:r>
              <a:rPr lang="hu-HU" sz="2100" b="1" dirty="0">
                <a:latin typeface="+mj-lt"/>
              </a:rPr>
              <a:t>42 nap áll rendelkezésére a reagálásra</a:t>
            </a:r>
            <a:r>
              <a:rPr lang="hu-HU" sz="2100" dirty="0">
                <a:latin typeface="+mj-lt"/>
              </a:rPr>
              <a:t>.</a:t>
            </a:r>
            <a:endParaRPr lang="hu-HU" sz="21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 smtClean="0">
                <a:latin typeface="+mj-lt"/>
              </a:rPr>
              <a:t>Ha </a:t>
            </a:r>
            <a:r>
              <a:rPr lang="hu-HU" sz="2100" dirty="0">
                <a:latin typeface="+mj-lt"/>
              </a:rPr>
              <a:t>az </a:t>
            </a:r>
            <a:r>
              <a:rPr lang="hu-HU" sz="2100" b="1" dirty="0">
                <a:latin typeface="+mj-lt"/>
              </a:rPr>
              <a:t>Európai Parlament egyetért</a:t>
            </a:r>
            <a:r>
              <a:rPr lang="hu-HU" sz="2100" dirty="0">
                <a:latin typeface="+mj-lt"/>
              </a:rPr>
              <a:t>,</a:t>
            </a:r>
            <a:r>
              <a:rPr lang="hu-HU" sz="2100" b="1" dirty="0">
                <a:latin typeface="+mj-lt"/>
              </a:rPr>
              <a:t> </a:t>
            </a:r>
            <a:r>
              <a:rPr lang="hu-HU" sz="2100" dirty="0">
                <a:latin typeface="+mj-lt"/>
              </a:rPr>
              <a:t>a költségvetés </a:t>
            </a:r>
            <a:r>
              <a:rPr lang="hu-HU" sz="2100" b="1" dirty="0">
                <a:latin typeface="+mj-lt"/>
              </a:rPr>
              <a:t>elfogadottnak minősül</a:t>
            </a:r>
            <a:r>
              <a:rPr lang="hu-HU" sz="2100" dirty="0">
                <a:latin typeface="+mj-lt"/>
              </a:rPr>
              <a:t>. 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Amennyiben az </a:t>
            </a:r>
            <a:r>
              <a:rPr lang="hu-HU" sz="2100" b="1" dirty="0">
                <a:latin typeface="+mj-lt"/>
              </a:rPr>
              <a:t>Európai Parlament módosításokat</a:t>
            </a:r>
            <a:r>
              <a:rPr lang="hu-HU" sz="2100" dirty="0">
                <a:latin typeface="+mj-lt"/>
              </a:rPr>
              <a:t> fogad el a tervezet kapcsán, egy </a:t>
            </a:r>
            <a:r>
              <a:rPr lang="hu-HU" sz="2100" b="1" dirty="0">
                <a:latin typeface="+mj-lt"/>
              </a:rPr>
              <a:t>egyeztetőbizottság kerül létrehozásra</a:t>
            </a:r>
            <a:r>
              <a:rPr lang="hu-HU" sz="2100" dirty="0">
                <a:latin typeface="+mj-lt"/>
              </a:rPr>
              <a:t>. 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Az Európai Parlamentnek </a:t>
            </a:r>
            <a:r>
              <a:rPr lang="hu-HU" sz="2100" b="1" dirty="0">
                <a:latin typeface="+mj-lt"/>
              </a:rPr>
              <a:t>meg kell állapodnia </a:t>
            </a:r>
            <a:r>
              <a:rPr lang="hu-HU" sz="2100" dirty="0">
                <a:latin typeface="+mj-lt"/>
              </a:rPr>
              <a:t>a Tanáccsal egy közös tervezetről. 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+mj-lt"/>
              </a:rPr>
              <a:t>Amennyiben </a:t>
            </a:r>
            <a:r>
              <a:rPr lang="hu-HU" sz="2100" b="1" dirty="0" smtClean="0">
                <a:latin typeface="+mj-lt"/>
              </a:rPr>
              <a:t>megegyeztek</a:t>
            </a:r>
            <a:r>
              <a:rPr lang="hu-HU" sz="2100" dirty="0" smtClean="0">
                <a:latin typeface="+mj-lt"/>
              </a:rPr>
              <a:t>, </a:t>
            </a:r>
            <a:r>
              <a:rPr lang="hu-HU" sz="2100" dirty="0">
                <a:latin typeface="+mj-lt"/>
              </a:rPr>
              <a:t>a költségvetés </a:t>
            </a:r>
            <a:r>
              <a:rPr lang="hu-HU" sz="2100" b="1" dirty="0">
                <a:latin typeface="+mj-lt"/>
              </a:rPr>
              <a:t>elfogadásra kerül</a:t>
            </a:r>
            <a:r>
              <a:rPr lang="hu-HU" sz="2100" dirty="0">
                <a:latin typeface="+mj-lt"/>
              </a:rPr>
              <a:t>, </a:t>
            </a:r>
            <a:r>
              <a:rPr lang="hu-HU" sz="2100" b="1" dirty="0">
                <a:latin typeface="+mj-lt"/>
              </a:rPr>
              <a:t>ha </a:t>
            </a:r>
            <a:r>
              <a:rPr lang="hu-HU" sz="2100" b="1" dirty="0" smtClean="0">
                <a:latin typeface="+mj-lt"/>
              </a:rPr>
              <a:t>nem</a:t>
            </a:r>
            <a:r>
              <a:rPr lang="hu-HU" sz="2100" dirty="0" smtClean="0">
                <a:latin typeface="+mj-lt"/>
              </a:rPr>
              <a:t>, </a:t>
            </a:r>
            <a:r>
              <a:rPr lang="hu-HU" sz="2100" dirty="0">
                <a:latin typeface="+mj-lt"/>
              </a:rPr>
              <a:t>a Bizottság </a:t>
            </a:r>
            <a:r>
              <a:rPr lang="hu-HU" sz="2100" b="1" dirty="0">
                <a:latin typeface="+mj-lt"/>
              </a:rPr>
              <a:t>új költségvetési tervezetet </a:t>
            </a:r>
            <a:r>
              <a:rPr lang="hu-HU" sz="2100" dirty="0">
                <a:latin typeface="+mj-lt"/>
              </a:rPr>
              <a:t>nyújt 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100" dirty="0"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95736" y="4766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A költségvetés elfogadása</a:t>
            </a:r>
            <a:endParaRPr lang="hu-H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8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63688" y="18864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A gazdasági kormányzás körébe tartozó területek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528" y="1556792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2008-ban kezdődött pénzügyi, fiskális és gazdasági válság megmutatta, hogy a </a:t>
            </a:r>
            <a:r>
              <a:rPr lang="hu-HU" sz="2000" dirty="0" smtClean="0">
                <a:latin typeface="+mj-lt"/>
              </a:rPr>
              <a:t>pénzügyi, fiskális és makrogazdasági </a:t>
            </a:r>
            <a:r>
              <a:rPr lang="hu-HU" sz="2000" b="1" dirty="0" smtClean="0">
                <a:latin typeface="+mj-lt"/>
              </a:rPr>
              <a:t>egyensúlytalanságok </a:t>
            </a:r>
            <a:r>
              <a:rPr lang="hu-HU" sz="2000" b="1" dirty="0">
                <a:latin typeface="+mj-lt"/>
              </a:rPr>
              <a:t>egymással szorosan </a:t>
            </a:r>
            <a:r>
              <a:rPr lang="hu-HU" sz="2000" b="1" dirty="0" smtClean="0">
                <a:latin typeface="+mj-lt"/>
              </a:rPr>
              <a:t>összefüggnek</a:t>
            </a:r>
            <a:r>
              <a:rPr lang="hu-HU" sz="2000" dirty="0" smtClean="0">
                <a:latin typeface="+mj-lt"/>
              </a:rPr>
              <a:t> európai </a:t>
            </a:r>
            <a:r>
              <a:rPr lang="hu-HU" sz="2000" dirty="0">
                <a:latin typeface="+mj-lt"/>
              </a:rPr>
              <a:t>uniós szinten </a:t>
            </a:r>
            <a:r>
              <a:rPr lang="hu-HU" sz="2000" dirty="0" smtClean="0">
                <a:latin typeface="+mj-lt"/>
              </a:rPr>
              <a:t>is.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Ennek következtében </a:t>
            </a:r>
            <a:r>
              <a:rPr lang="hu-HU" sz="2000" b="1" dirty="0">
                <a:latin typeface="+mj-lt"/>
              </a:rPr>
              <a:t>2011-ben </a:t>
            </a:r>
            <a:r>
              <a:rPr lang="hu-HU" sz="2000" b="1" dirty="0" smtClean="0">
                <a:latin typeface="+mj-lt"/>
              </a:rPr>
              <a:t>létrehozták a </a:t>
            </a:r>
            <a:r>
              <a:rPr lang="hu-HU" sz="2000" b="1" dirty="0">
                <a:latin typeface="+mj-lt"/>
              </a:rPr>
              <a:t>gazdasági kormányzási </a:t>
            </a:r>
            <a:r>
              <a:rPr lang="hu-HU" sz="2000" b="1" dirty="0" smtClean="0">
                <a:latin typeface="+mj-lt"/>
              </a:rPr>
              <a:t>rendszert</a:t>
            </a:r>
            <a:r>
              <a:rPr lang="hu-HU" sz="2000" dirty="0" smtClean="0">
                <a:latin typeface="+mj-lt"/>
              </a:rPr>
              <a:t>, amely számos gazdasági területre (a </a:t>
            </a:r>
            <a:r>
              <a:rPr lang="hu-HU" sz="2000" dirty="0">
                <a:latin typeface="+mj-lt"/>
              </a:rPr>
              <a:t>fiskális </a:t>
            </a:r>
            <a:r>
              <a:rPr lang="hu-HU" sz="2000" dirty="0" smtClean="0">
                <a:latin typeface="+mj-lt"/>
              </a:rPr>
              <a:t>politika, </a:t>
            </a:r>
            <a:r>
              <a:rPr lang="hu-HU" sz="2000" dirty="0">
                <a:latin typeface="+mj-lt"/>
              </a:rPr>
              <a:t>a makrogazdasági </a:t>
            </a:r>
            <a:r>
              <a:rPr lang="hu-HU" sz="2000" dirty="0" smtClean="0">
                <a:latin typeface="+mj-lt"/>
              </a:rPr>
              <a:t>kérdések, </a:t>
            </a:r>
            <a:r>
              <a:rPr lang="hu-HU" sz="2000" dirty="0">
                <a:latin typeface="+mj-lt"/>
              </a:rPr>
              <a:t>a </a:t>
            </a:r>
            <a:r>
              <a:rPr lang="hu-HU" sz="2000" dirty="0" smtClean="0">
                <a:latin typeface="+mj-lt"/>
              </a:rPr>
              <a:t>válságkezelés, </a:t>
            </a:r>
            <a:r>
              <a:rPr lang="hu-HU" sz="2000" dirty="0">
                <a:latin typeface="+mj-lt"/>
              </a:rPr>
              <a:t>a </a:t>
            </a:r>
            <a:r>
              <a:rPr lang="hu-HU" sz="2000" dirty="0" err="1">
                <a:latin typeface="+mj-lt"/>
              </a:rPr>
              <a:t>makropénzügyi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felügyelet, a beruházásokat) kiterjedő rendszer.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latin typeface="+mj-lt"/>
            </a:endParaRPr>
          </a:p>
          <a:p>
            <a:r>
              <a:rPr lang="hu-HU" sz="2000" b="1" dirty="0">
                <a:latin typeface="+mj-lt"/>
              </a:rPr>
              <a:t>Gazdasági koordináció 2011-ig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2011-ig </a:t>
            </a:r>
            <a:r>
              <a:rPr lang="hu-HU" sz="2000" dirty="0">
                <a:latin typeface="+mj-lt"/>
              </a:rPr>
              <a:t>nagyrészt jogilag kötelező erejű rendelkezések nélküli </a:t>
            </a:r>
            <a:r>
              <a:rPr lang="hu-HU" sz="2000" b="1" dirty="0">
                <a:latin typeface="+mj-lt"/>
              </a:rPr>
              <a:t>konszenzus volt</a:t>
            </a:r>
            <a:r>
              <a:rPr lang="hu-HU" sz="2000" dirty="0">
                <a:latin typeface="+mj-lt"/>
              </a:rPr>
              <a:t>, kivéve a stabilitási és növekedési paktumban meghatározott fiskális politikai keret </a:t>
            </a:r>
            <a:r>
              <a:rPr lang="hu-HU" sz="2000" dirty="0" smtClean="0">
                <a:latin typeface="+mj-lt"/>
              </a:rPr>
              <a:t>esetében.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gazdasági koordináció tág alkalmazási körrel rendelkezett, és az együttműködés különféle formáit hajthatták végre, az együttműködési megállapodás kötelező erejének szintjétől </a:t>
            </a:r>
            <a:r>
              <a:rPr lang="hu-HU" sz="2000" dirty="0" smtClean="0">
                <a:latin typeface="+mj-lt"/>
              </a:rPr>
              <a:t>függően.</a:t>
            </a:r>
            <a:endParaRPr lang="hu-HU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3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63688" y="18864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+mj-lt"/>
              </a:rPr>
              <a:t>A gazdasági kormányzás körébe tartozó területek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528" y="1311350"/>
            <a:ext cx="45365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900" b="1" dirty="0">
                <a:latin typeface="+mj-lt"/>
              </a:rPr>
              <a:t>Gazdasági kormányzás 2011 </a:t>
            </a:r>
            <a:r>
              <a:rPr lang="hu-HU" sz="1900" b="1" dirty="0" smtClean="0">
                <a:latin typeface="+mj-lt"/>
              </a:rPr>
              <a:t>óta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+mj-lt"/>
              </a:rPr>
              <a:t>2011 óta számos jogalkotási aktust fogadtak el és új intézményeket hoztak létre</a:t>
            </a:r>
            <a:r>
              <a:rPr lang="hu-HU" sz="19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+mj-lt"/>
              </a:rPr>
              <a:t>A </a:t>
            </a:r>
            <a:r>
              <a:rPr lang="hu-HU" sz="1900" dirty="0">
                <a:latin typeface="+mj-lt"/>
              </a:rPr>
              <a:t>megerősített kormányzás </a:t>
            </a:r>
            <a:r>
              <a:rPr lang="hu-HU" sz="1900" b="1" dirty="0">
                <a:latin typeface="+mj-lt"/>
              </a:rPr>
              <a:t>új </a:t>
            </a:r>
            <a:r>
              <a:rPr lang="hu-HU" sz="1900" b="1" dirty="0" smtClean="0">
                <a:latin typeface="+mj-lt"/>
              </a:rPr>
              <a:t>munkamodellt alkalmaz</a:t>
            </a:r>
            <a:r>
              <a:rPr lang="hu-HU" sz="1900" dirty="0" smtClean="0">
                <a:latin typeface="+mj-lt"/>
              </a:rPr>
              <a:t> (az </a:t>
            </a:r>
            <a:r>
              <a:rPr lang="hu-HU" sz="1900" dirty="0">
                <a:latin typeface="+mj-lt"/>
              </a:rPr>
              <a:t>európai </a:t>
            </a:r>
            <a:r>
              <a:rPr lang="hu-HU" sz="1900" dirty="0" smtClean="0">
                <a:latin typeface="+mj-lt"/>
              </a:rPr>
              <a:t>szemesztert) a </a:t>
            </a:r>
            <a:r>
              <a:rPr lang="hu-HU" sz="1900" dirty="0">
                <a:latin typeface="+mj-lt"/>
              </a:rPr>
              <a:t>gazdasági és költségvetési </a:t>
            </a:r>
            <a:r>
              <a:rPr lang="hu-HU" sz="1900" dirty="0" smtClean="0">
                <a:latin typeface="+mj-lt"/>
              </a:rPr>
              <a:t>kérdések megvitatása érdekében.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+mj-lt"/>
              </a:rPr>
              <a:t>A</a:t>
            </a:r>
            <a:r>
              <a:rPr lang="hu-HU" sz="1900" dirty="0" smtClean="0">
                <a:latin typeface="+mj-lt"/>
              </a:rPr>
              <a:t> </a:t>
            </a:r>
            <a:r>
              <a:rPr lang="hu-HU" sz="1900" dirty="0">
                <a:latin typeface="+mj-lt"/>
              </a:rPr>
              <a:t>stabilitási és növekedési paktum </a:t>
            </a:r>
            <a:r>
              <a:rPr lang="hu-HU" sz="1900" dirty="0" smtClean="0">
                <a:latin typeface="+mj-lt"/>
              </a:rPr>
              <a:t>részeként bevezették </a:t>
            </a:r>
            <a:r>
              <a:rPr lang="hu-HU" sz="1900" dirty="0">
                <a:latin typeface="+mj-lt"/>
              </a:rPr>
              <a:t>a </a:t>
            </a:r>
            <a:r>
              <a:rPr lang="hu-HU" sz="1900" b="1" dirty="0">
                <a:latin typeface="+mj-lt"/>
              </a:rPr>
              <a:t>fiskális politikák </a:t>
            </a:r>
            <a:r>
              <a:rPr lang="hu-HU" sz="1900" b="1" dirty="0" smtClean="0">
                <a:latin typeface="+mj-lt"/>
              </a:rPr>
              <a:t>szigorúbb ellenőrzését</a:t>
            </a:r>
            <a:r>
              <a:rPr lang="hu-HU" sz="1900" dirty="0" smtClean="0">
                <a:latin typeface="+mj-lt"/>
              </a:rPr>
              <a:t>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hu-HU" sz="1900" b="1" dirty="0" smtClean="0">
                <a:latin typeface="+mj-lt"/>
              </a:rPr>
              <a:t>Létrehozták</a:t>
            </a:r>
            <a:r>
              <a:rPr lang="hu-HU" sz="1900" dirty="0" smtClean="0">
                <a:latin typeface="+mj-lt"/>
              </a:rPr>
              <a:t> az európai </a:t>
            </a:r>
            <a:r>
              <a:rPr lang="hu-HU" sz="1900" dirty="0">
                <a:latin typeface="+mj-lt"/>
              </a:rPr>
              <a:t>pénzügyi stabilitási </a:t>
            </a:r>
            <a:r>
              <a:rPr lang="hu-HU" sz="1900" dirty="0" smtClean="0">
                <a:latin typeface="+mj-lt"/>
              </a:rPr>
              <a:t>mechanizmust </a:t>
            </a:r>
            <a:r>
              <a:rPr lang="hu-HU" sz="1900" dirty="0">
                <a:latin typeface="+mj-lt"/>
              </a:rPr>
              <a:t>(EFSM), Európai Pénzügyi Stabilitási </a:t>
            </a:r>
            <a:r>
              <a:rPr lang="hu-HU" sz="1900" dirty="0" smtClean="0">
                <a:latin typeface="+mj-lt"/>
              </a:rPr>
              <a:t>Eszközt </a:t>
            </a:r>
            <a:r>
              <a:rPr lang="hu-HU" sz="1900" dirty="0">
                <a:latin typeface="+mj-lt"/>
              </a:rPr>
              <a:t>(EFSF), Európai Stabilitási </a:t>
            </a:r>
            <a:r>
              <a:rPr lang="hu-HU" sz="1900" dirty="0" smtClean="0">
                <a:latin typeface="+mj-lt"/>
              </a:rPr>
              <a:t>Mechanizmust </a:t>
            </a:r>
            <a:r>
              <a:rPr lang="hu-HU" sz="1900" dirty="0">
                <a:latin typeface="+mj-lt"/>
              </a:rPr>
              <a:t>(ESM</a:t>
            </a:r>
            <a:r>
              <a:rPr lang="hu-HU" sz="1900" dirty="0" smtClean="0">
                <a:latin typeface="+mj-lt"/>
              </a:rPr>
              <a:t>).</a:t>
            </a:r>
            <a:endParaRPr lang="hu-HU" sz="1900" dirty="0">
              <a:latin typeface="+mj-lt"/>
            </a:endParaRPr>
          </a:p>
          <a:p>
            <a:pPr algn="just"/>
            <a:endParaRPr lang="hu-HU" sz="1900" dirty="0" smtClean="0">
              <a:latin typeface="+mj-lt"/>
            </a:endParaRPr>
          </a:p>
          <a:p>
            <a:pPr algn="just"/>
            <a:endParaRPr lang="hu-HU" sz="1900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8044" r="11209" b="9852"/>
          <a:stretch/>
        </p:blipFill>
        <p:spPr>
          <a:xfrm>
            <a:off x="4893022" y="1844825"/>
            <a:ext cx="4143474" cy="302433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63082" y="4869160"/>
            <a:ext cx="16498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>
                <a:latin typeface="+mj-lt"/>
              </a:rPr>
              <a:t>Forrás: </a:t>
            </a:r>
            <a:r>
              <a:rPr lang="hu-HU" sz="1050" dirty="0">
                <a:latin typeface="+mj-lt"/>
              </a:rPr>
              <a:t>https://</a:t>
            </a:r>
            <a:r>
              <a:rPr lang="hu-HU" sz="1050" dirty="0" smtClean="0">
                <a:latin typeface="+mj-lt"/>
              </a:rPr>
              <a:t>ec.europa.eu</a:t>
            </a:r>
            <a:endParaRPr lang="hu-HU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30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36948" y="-13444"/>
            <a:ext cx="7772400" cy="1470025"/>
          </a:xfrm>
        </p:spPr>
        <p:txBody>
          <a:bodyPr/>
          <a:lstStyle/>
          <a:p>
            <a:r>
              <a:rPr lang="hu-HU" dirty="0" smtClean="0"/>
              <a:t>Történeti áttekintés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024782" y="6491078"/>
            <a:ext cx="2457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</a:rPr>
              <a:t>http://</a:t>
            </a:r>
            <a:r>
              <a:rPr lang="hu-HU" sz="1100" dirty="0" smtClean="0">
                <a:latin typeface="+mj-lt"/>
              </a:rPr>
              <a:t>bilbo.economicoutlook.net</a:t>
            </a:r>
            <a:endParaRPr lang="hu-HU" sz="1100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1412776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EK tagállamok 1972 tavaszán Bázelben megállapodtak abban, hogy valutájuk árfolyamát a </a:t>
            </a:r>
            <a:r>
              <a:rPr lang="hu-HU" sz="2000" b="1" dirty="0" err="1">
                <a:latin typeface="+mj-lt"/>
              </a:rPr>
              <a:t>Bretton</a:t>
            </a:r>
            <a:r>
              <a:rPr lang="hu-HU" sz="2000" b="1" dirty="0">
                <a:latin typeface="+mj-lt"/>
              </a:rPr>
              <a:t> </a:t>
            </a:r>
            <a:r>
              <a:rPr lang="hu-HU" sz="2000" b="1" dirty="0" err="1">
                <a:latin typeface="+mj-lt"/>
              </a:rPr>
              <a:t>Woods-i</a:t>
            </a:r>
            <a:r>
              <a:rPr lang="hu-HU" sz="2000" b="1" dirty="0">
                <a:latin typeface="+mj-lt"/>
              </a:rPr>
              <a:t> sávnál szűkebb sávon tartják</a:t>
            </a:r>
            <a:r>
              <a:rPr lang="hu-HU" sz="2000" dirty="0">
                <a:latin typeface="+mj-lt"/>
              </a:rPr>
              <a:t>. </a:t>
            </a:r>
            <a:endParaRPr lang="hu-HU" dirty="0">
              <a:latin typeface="+mj-lt"/>
            </a:endParaRPr>
          </a:p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mechanizmus lényege az volt, hogy a tagállamok nemzeti valutáik változását (azaz a „kígyót”) a dollár változása által meghatározott szűk határok (azaz az „alagút”) között tartják.</a:t>
            </a:r>
            <a:endParaRPr lang="hu-HU" dirty="0">
              <a:latin typeface="+mj-lt"/>
            </a:endParaRPr>
          </a:p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aláírók beleegyeztek, hogy maximum </a:t>
            </a:r>
            <a:r>
              <a:rPr lang="hu-HU" sz="2000" b="1" dirty="0">
                <a:latin typeface="+mj-lt"/>
              </a:rPr>
              <a:t>4,5%-os ingadozás lehetséges a dollárhoz képest</a:t>
            </a:r>
            <a:r>
              <a:rPr lang="hu-HU" sz="2000" dirty="0">
                <a:latin typeface="+mj-lt"/>
              </a:rPr>
              <a:t>, de egymás valutájához képest ez az eltérés csak 2,25% lehetett.</a:t>
            </a:r>
            <a:endParaRPr lang="hu-HU" dirty="0">
              <a:latin typeface="+mj-lt"/>
            </a:endParaRPr>
          </a:p>
          <a:p>
            <a:pPr marL="355600" lvl="1" indent="-3556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1973-ban </a:t>
            </a: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kőolajválság</a:t>
            </a:r>
            <a:r>
              <a:rPr lang="hu-HU" sz="2000" dirty="0">
                <a:latin typeface="+mj-lt"/>
              </a:rPr>
              <a:t>, illetve a dollár folyamatos gyengülése azonban végül ahhoz vezetett, hogy a rendszerben résztvevő tagállamok nagy része kilépett belőle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</p:txBody>
      </p:sp>
      <p:pic>
        <p:nvPicPr>
          <p:cNvPr id="9" name="Kép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2874"/>
            <a:ext cx="4752528" cy="188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8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1619300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>
                <a:latin typeface="+mj-lt"/>
              </a:rPr>
              <a:t>A gazdasági és monetáris unió lehetséges </a:t>
            </a:r>
            <a:r>
              <a:rPr lang="hu-HU" sz="2200" b="1" dirty="0" smtClean="0">
                <a:latin typeface="+mj-lt"/>
              </a:rPr>
              <a:t>továbbfejlődése</a:t>
            </a:r>
          </a:p>
          <a:p>
            <a:pPr algn="just"/>
            <a:endParaRPr lang="hu-HU" sz="2200" b="1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A gazdasági és pénzügyi válság leküzdése után az EU </a:t>
            </a:r>
            <a:r>
              <a:rPr lang="hu-HU" sz="2200" dirty="0" smtClean="0">
                <a:latin typeface="+mj-lt"/>
              </a:rPr>
              <a:t>létre hozott egy folyamatot.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 </a:t>
            </a:r>
            <a:r>
              <a:rPr lang="hu-HU" sz="2200" dirty="0">
                <a:latin typeface="+mj-lt"/>
              </a:rPr>
              <a:t>folyamat az </a:t>
            </a:r>
            <a:r>
              <a:rPr lang="hu-HU" sz="2200" b="1" dirty="0">
                <a:latin typeface="+mj-lt"/>
              </a:rPr>
              <a:t>öt elnök által 2015-ben kiadott</a:t>
            </a:r>
            <a:r>
              <a:rPr lang="hu-HU" sz="2200" dirty="0">
                <a:latin typeface="+mj-lt"/>
              </a:rPr>
              <a:t>, az Európai Gazdasági és Monetáris Unió kiteljesítéséről szóló jelentésére </a:t>
            </a:r>
            <a:r>
              <a:rPr lang="hu-HU" sz="2200" dirty="0" smtClean="0">
                <a:latin typeface="+mj-lt"/>
              </a:rPr>
              <a:t>épül.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N</a:t>
            </a:r>
            <a:r>
              <a:rPr lang="hu-HU" sz="2200" b="1" dirty="0" smtClean="0">
                <a:latin typeface="+mj-lt"/>
              </a:rPr>
              <a:t>égy </a:t>
            </a:r>
            <a:r>
              <a:rPr lang="hu-HU" sz="2200" b="1" dirty="0">
                <a:latin typeface="+mj-lt"/>
              </a:rPr>
              <a:t>fő kérdésre összpontosított:</a:t>
            </a:r>
          </a:p>
          <a:p>
            <a:pPr marL="15176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valódi gazdasági unió;</a:t>
            </a:r>
          </a:p>
          <a:p>
            <a:pPr marL="15176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pénzügyi unió;</a:t>
            </a:r>
          </a:p>
          <a:p>
            <a:pPr marL="15176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költségvetési unió;</a:t>
            </a:r>
          </a:p>
          <a:p>
            <a:pPr marL="15176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és politikai </a:t>
            </a:r>
            <a:r>
              <a:rPr lang="hu-HU" sz="2200" dirty="0" smtClean="0">
                <a:latin typeface="+mj-lt"/>
              </a:rPr>
              <a:t>unió.</a:t>
            </a:r>
            <a:endParaRPr lang="hu-HU" sz="2200" dirty="0">
              <a:latin typeface="+mj-lt"/>
            </a:endParaRPr>
          </a:p>
          <a:p>
            <a:pPr marL="355600" indent="-3556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</a:rPr>
              <a:t>A megvalósítás három szakaszban történne meg </a:t>
            </a:r>
            <a:r>
              <a:rPr lang="hu-HU" sz="2200" dirty="0" smtClean="0">
                <a:latin typeface="+mj-lt"/>
              </a:rPr>
              <a:t>2025-ig.</a:t>
            </a:r>
          </a:p>
        </p:txBody>
      </p:sp>
      <p:sp>
        <p:nvSpPr>
          <p:cNvPr id="5" name="Téglalap 4"/>
          <p:cNvSpPr/>
          <p:nvPr/>
        </p:nvSpPr>
        <p:spPr>
          <a:xfrm>
            <a:off x="1907704" y="116632"/>
            <a:ext cx="6766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latin typeface="+mj-lt"/>
              </a:rPr>
              <a:t>A gazdasági kormányzás körébe tartozó területek</a:t>
            </a:r>
          </a:p>
        </p:txBody>
      </p:sp>
    </p:spTree>
    <p:extLst>
      <p:ext uri="{BB962C8B-B14F-4D97-AF65-F5344CB8AC3E}">
        <p14:creationId xmlns:p14="http://schemas.microsoft.com/office/powerpoint/2010/main" val="3732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38660" y="33265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+mj-lt"/>
              </a:rPr>
              <a:t>Magyarország és az euró bevezetése</a:t>
            </a:r>
            <a:endParaRPr lang="hu-HU" sz="3200" b="1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48478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Európai Unió összes tagországa egyben a </a:t>
            </a:r>
            <a:r>
              <a:rPr lang="hu-HU" sz="2000" dirty="0" err="1" smtClean="0">
                <a:latin typeface="+mj-lt"/>
              </a:rPr>
              <a:t>GMU-nak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is része. </a:t>
            </a:r>
            <a:r>
              <a:rPr lang="hu-HU" sz="2000" dirty="0" smtClean="0">
                <a:latin typeface="+mj-lt"/>
              </a:rPr>
              <a:t>Néhány tagállam azonban a saját </a:t>
            </a:r>
            <a:r>
              <a:rPr lang="hu-HU" sz="2000" dirty="0">
                <a:latin typeface="+mj-lt"/>
              </a:rPr>
              <a:t>nemzeti </a:t>
            </a:r>
            <a:r>
              <a:rPr lang="hu-HU" sz="2000" dirty="0" smtClean="0">
                <a:latin typeface="+mj-lt"/>
              </a:rPr>
              <a:t>pénznemét </a:t>
            </a:r>
            <a:r>
              <a:rPr lang="hu-HU" sz="2000" dirty="0">
                <a:latin typeface="+mj-lt"/>
              </a:rPr>
              <a:t>közös valutára, </a:t>
            </a:r>
            <a:r>
              <a:rPr lang="hu-HU" sz="2000" b="1" dirty="0">
                <a:latin typeface="+mj-lt"/>
              </a:rPr>
              <a:t>az euróra </a:t>
            </a:r>
            <a:r>
              <a:rPr lang="hu-HU" sz="2000" b="1" dirty="0" smtClean="0">
                <a:latin typeface="+mj-lt"/>
              </a:rPr>
              <a:t>váltotta</a:t>
            </a:r>
            <a:r>
              <a:rPr lang="hu-HU" sz="2000" dirty="0" smtClean="0">
                <a:latin typeface="+mj-lt"/>
              </a:rPr>
              <a:t>. </a:t>
            </a:r>
            <a:r>
              <a:rPr lang="hu-HU" sz="2000" dirty="0">
                <a:latin typeface="+mj-lt"/>
              </a:rPr>
              <a:t>Ezek az országok alkotják az </a:t>
            </a:r>
            <a:r>
              <a:rPr lang="hu-HU" sz="2000" dirty="0" err="1">
                <a:latin typeface="+mj-lt"/>
              </a:rPr>
              <a:t>euróövezetet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Azok az </a:t>
            </a:r>
            <a:r>
              <a:rPr lang="hu-HU" sz="2000" dirty="0">
                <a:latin typeface="+mj-lt"/>
              </a:rPr>
              <a:t>országok, amelyek még nem vezették be az </a:t>
            </a:r>
            <a:r>
              <a:rPr lang="hu-HU" sz="2000" dirty="0" smtClean="0">
                <a:latin typeface="+mj-lt"/>
              </a:rPr>
              <a:t>eurót: Bulgária, Horvátország, Cseh Köztársaság, </a:t>
            </a:r>
            <a:r>
              <a:rPr lang="hu-HU" sz="2000" b="1" dirty="0" smtClean="0">
                <a:latin typeface="+mj-lt"/>
              </a:rPr>
              <a:t>Magyarország</a:t>
            </a:r>
            <a:r>
              <a:rPr lang="hu-HU" sz="2000" dirty="0" smtClean="0">
                <a:latin typeface="+mj-lt"/>
              </a:rPr>
              <a:t>, Lengyelország, Románia, Svédország.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Európai Bizottság 2018-ban közzétett </a:t>
            </a:r>
            <a:r>
              <a:rPr lang="hu-HU" sz="2000" b="1" dirty="0" err="1">
                <a:latin typeface="+mj-lt"/>
              </a:rPr>
              <a:t>konvergenciajelentése</a:t>
            </a:r>
            <a:r>
              <a:rPr lang="hu-HU" sz="2000" b="1" dirty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(további információ az alábbi linken található: </a:t>
            </a:r>
            <a:r>
              <a:rPr lang="hu-HU" sz="2000" dirty="0">
                <a:latin typeface="+mj-lt"/>
                <a:hlinkClick r:id="rId2"/>
              </a:rPr>
              <a:t>LINK</a:t>
            </a:r>
            <a:r>
              <a:rPr lang="hu-HU" sz="2000" dirty="0">
                <a:latin typeface="+mj-lt"/>
              </a:rPr>
              <a:t>) </a:t>
            </a:r>
            <a:r>
              <a:rPr lang="hu-HU" sz="2000" dirty="0" smtClean="0">
                <a:latin typeface="+mj-lt"/>
              </a:rPr>
              <a:t>szerint </a:t>
            </a:r>
            <a:r>
              <a:rPr lang="hu-HU" sz="2000" dirty="0">
                <a:latin typeface="+mj-lt"/>
              </a:rPr>
              <a:t>Magyarország folyamatosan közeledik az </a:t>
            </a:r>
            <a:r>
              <a:rPr lang="hu-HU" sz="2000" dirty="0" err="1" smtClean="0">
                <a:latin typeface="+mj-lt"/>
              </a:rPr>
              <a:t>euróbevezetés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feltételeinek teljesítéséhez.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jelentés alapján Magyarország </a:t>
            </a:r>
            <a:r>
              <a:rPr lang="hu-HU" sz="2000" b="1" dirty="0">
                <a:latin typeface="+mj-lt"/>
              </a:rPr>
              <a:t>négy kritérium közül kettőt </a:t>
            </a:r>
            <a:r>
              <a:rPr lang="hu-HU" sz="2000" b="1" dirty="0" smtClean="0">
                <a:latin typeface="+mj-lt"/>
              </a:rPr>
              <a:t>teljesít, </a:t>
            </a:r>
            <a:r>
              <a:rPr lang="hu-HU" sz="2000" dirty="0">
                <a:latin typeface="+mj-lt"/>
              </a:rPr>
              <a:t>ezek pedig az államháztartáshoz és a hosszú távú kamatlábakhoz kapcsolódó kritériumok.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7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23728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+mj-lt"/>
              </a:rPr>
              <a:t>Magyarország és az euró bevezetése</a:t>
            </a:r>
            <a:endParaRPr lang="hu-HU" sz="3200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536" y="134076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latin typeface="+mj-lt"/>
              </a:rPr>
              <a:t>Árstabilitás</a:t>
            </a:r>
            <a:endParaRPr lang="hu-HU" sz="2000" b="1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9940"/>
            <a:ext cx="5544818" cy="41490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06252" y="5889020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>
                <a:latin typeface="+mj-lt"/>
              </a:rPr>
              <a:t>Forrás: </a:t>
            </a:r>
            <a:r>
              <a:rPr lang="hu-HU" sz="1050" dirty="0" smtClean="0">
                <a:latin typeface="+mj-lt"/>
                <a:hlinkClick r:id="rId3"/>
              </a:rPr>
              <a:t>LINK</a:t>
            </a:r>
            <a:endParaRPr lang="hu-HU" sz="1050" dirty="0"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40772" y="1779018"/>
            <a:ext cx="27517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Az árstabilitást </a:t>
            </a:r>
            <a:r>
              <a:rPr lang="hu-HU" sz="2000" b="1" dirty="0">
                <a:latin typeface="+mj-lt"/>
              </a:rPr>
              <a:t>az Európai </a:t>
            </a:r>
            <a:r>
              <a:rPr lang="hu-HU" sz="2000" b="1" dirty="0" smtClean="0">
                <a:latin typeface="+mj-lt"/>
              </a:rPr>
              <a:t>Bizottság úgy </a:t>
            </a:r>
            <a:r>
              <a:rPr lang="hu-HU" sz="2000" b="1" dirty="0">
                <a:latin typeface="+mj-lt"/>
              </a:rPr>
              <a:t>méri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>
                <a:latin typeface="+mj-lt"/>
              </a:rPr>
              <a:t>hogy </a:t>
            </a:r>
            <a:r>
              <a:rPr lang="hu-HU" sz="2000" dirty="0" smtClean="0">
                <a:latin typeface="+mj-lt"/>
              </a:rPr>
              <a:t>felméri azt, hogy </a:t>
            </a:r>
            <a:r>
              <a:rPr lang="hu-HU" sz="2000" dirty="0">
                <a:latin typeface="+mj-lt"/>
              </a:rPr>
              <a:t>az elmúlt évben </a:t>
            </a:r>
            <a:r>
              <a:rPr lang="hu-HU" sz="2000" b="1" dirty="0">
                <a:latin typeface="+mj-lt"/>
              </a:rPr>
              <a:t>mennyit nőtt egy fogyasztói termékkosár </a:t>
            </a:r>
            <a:r>
              <a:rPr lang="hu-HU" sz="2000" b="1" dirty="0" smtClean="0">
                <a:latin typeface="+mj-lt"/>
              </a:rPr>
              <a:t>ára</a:t>
            </a:r>
            <a:r>
              <a:rPr lang="hu-HU" sz="2000" dirty="0" smtClean="0">
                <a:latin typeface="+mj-lt"/>
              </a:rPr>
              <a:t>. Ha </a:t>
            </a:r>
            <a:r>
              <a:rPr lang="hu-HU" sz="2000" dirty="0">
                <a:latin typeface="+mj-lt"/>
              </a:rPr>
              <a:t>ez a változás </a:t>
            </a:r>
            <a:r>
              <a:rPr lang="hu-HU" sz="2000" dirty="0" smtClean="0">
                <a:latin typeface="+mj-lt"/>
              </a:rPr>
              <a:t>maximum 1,5</a:t>
            </a:r>
            <a:r>
              <a:rPr lang="hu-HU" sz="2000" dirty="0" smtClean="0">
                <a:latin typeface="+mj-lt"/>
              </a:rPr>
              <a:t>%-kal </a:t>
            </a:r>
            <a:r>
              <a:rPr lang="hu-HU" sz="2000" dirty="0">
                <a:latin typeface="+mj-lt"/>
              </a:rPr>
              <a:t>magasabb, mint a legstabilabb árakat </a:t>
            </a:r>
            <a:r>
              <a:rPr lang="hu-HU" sz="2000" dirty="0" smtClean="0">
                <a:latin typeface="+mj-lt"/>
              </a:rPr>
              <a:t>rendelkező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három országban mért növekedés, akkor teljesül a kritérium</a:t>
            </a:r>
            <a:r>
              <a:rPr lang="hu-HU" sz="20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1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412776"/>
            <a:ext cx="28803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latin typeface="+mj-lt"/>
              </a:rPr>
              <a:t>Államháztartás</a:t>
            </a:r>
          </a:p>
          <a:p>
            <a:pPr algn="just"/>
            <a:r>
              <a:rPr lang="hu-HU" sz="2000" dirty="0" smtClean="0">
                <a:latin typeface="+mj-lt"/>
              </a:rPr>
              <a:t>Ha </a:t>
            </a:r>
            <a:r>
              <a:rPr lang="hu-HU" sz="2000" dirty="0">
                <a:latin typeface="+mj-lt"/>
              </a:rPr>
              <a:t>egy ország be akarja vezetni az eurót,  az államháztartás </a:t>
            </a:r>
            <a:r>
              <a:rPr lang="hu-HU" sz="2000" b="1" dirty="0">
                <a:latin typeface="+mj-lt"/>
              </a:rPr>
              <a:t>hiánya nem lehet magasabb, mint </a:t>
            </a: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GDP </a:t>
            </a:r>
            <a:r>
              <a:rPr lang="hu-HU" sz="2000" b="1" dirty="0" smtClean="0">
                <a:latin typeface="+mj-lt"/>
              </a:rPr>
              <a:t>3%-a</a:t>
            </a:r>
            <a:r>
              <a:rPr lang="hu-HU" sz="2000" dirty="0" smtClean="0">
                <a:latin typeface="+mj-lt"/>
              </a:rPr>
              <a:t>. </a:t>
            </a:r>
            <a:r>
              <a:rPr lang="hu-HU" sz="2000" dirty="0">
                <a:latin typeface="+mj-lt"/>
              </a:rPr>
              <a:t>Magyarországon ez az érték 2017-ben </a:t>
            </a:r>
            <a:r>
              <a:rPr lang="hu-HU" sz="2000" dirty="0" smtClean="0">
                <a:latin typeface="+mj-lt"/>
              </a:rPr>
              <a:t>2,4% </a:t>
            </a:r>
            <a:r>
              <a:rPr lang="hu-HU" sz="2000" dirty="0">
                <a:latin typeface="+mj-lt"/>
              </a:rPr>
              <a:t>volt, 2018-ban </a:t>
            </a:r>
            <a:r>
              <a:rPr lang="hu-HU" sz="2000" dirty="0" smtClean="0">
                <a:latin typeface="+mj-lt"/>
              </a:rPr>
              <a:t>2,3 %. 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következő feltétel, hogy az államadósság a </a:t>
            </a:r>
            <a:r>
              <a:rPr lang="hu-HU" sz="2000" b="1" dirty="0">
                <a:latin typeface="+mj-lt"/>
              </a:rPr>
              <a:t>GDP </a:t>
            </a:r>
            <a:r>
              <a:rPr lang="hu-HU" sz="2000" b="1" dirty="0" smtClean="0">
                <a:latin typeface="+mj-lt"/>
              </a:rPr>
              <a:t>60%-ra </a:t>
            </a:r>
            <a:r>
              <a:rPr lang="hu-HU" sz="2000" b="1" dirty="0">
                <a:latin typeface="+mj-lt"/>
              </a:rPr>
              <a:t>rúghat </a:t>
            </a:r>
            <a:r>
              <a:rPr lang="hu-HU" sz="2000" b="1" dirty="0" smtClean="0">
                <a:latin typeface="+mj-lt"/>
              </a:rPr>
              <a:t>legfeljebb</a:t>
            </a:r>
            <a:r>
              <a:rPr lang="hu-HU" sz="2000" dirty="0" smtClean="0">
                <a:latin typeface="+mj-lt"/>
              </a:rPr>
              <a:t>, ez az arány Magyarországon </a:t>
            </a:r>
            <a:r>
              <a:rPr lang="hu-HU" sz="2000" dirty="0">
                <a:latin typeface="+mj-lt"/>
              </a:rPr>
              <a:t>2017-ben </a:t>
            </a:r>
            <a:r>
              <a:rPr lang="hu-HU" sz="2000" dirty="0" smtClean="0">
                <a:latin typeface="+mj-lt"/>
              </a:rPr>
              <a:t>73,6%, 2018-ra 70,8 % volt. </a:t>
            </a:r>
            <a:endParaRPr lang="hu-HU" sz="2000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21088"/>
            <a:ext cx="5400600" cy="234196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35896" y="6596390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</a:rPr>
              <a:t>https://</a:t>
            </a:r>
            <a:r>
              <a:rPr lang="hu-HU" sz="1100" dirty="0" smtClean="0">
                <a:latin typeface="+mj-lt"/>
              </a:rPr>
              <a:t>ec.europa.eu</a:t>
            </a:r>
            <a:endParaRPr lang="hu-HU" sz="11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30744" r="24661" b="18114"/>
          <a:stretch/>
        </p:blipFill>
        <p:spPr bwMode="auto">
          <a:xfrm>
            <a:off x="3632572" y="1340768"/>
            <a:ext cx="5400600" cy="28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123728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+mj-lt"/>
              </a:rPr>
              <a:t>Magyarország és az euró bevezetése</a:t>
            </a:r>
            <a:endParaRPr lang="hu-H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71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412776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>
                <a:latin typeface="+mj-lt"/>
              </a:rPr>
              <a:t>Kamatszint</a:t>
            </a:r>
          </a:p>
          <a:p>
            <a:pPr algn="just"/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legkisebb inflációjú három </a:t>
            </a:r>
            <a:r>
              <a:rPr lang="hu-HU" dirty="0" smtClean="0">
                <a:latin typeface="+mj-lt"/>
              </a:rPr>
              <a:t>ország </a:t>
            </a:r>
            <a:r>
              <a:rPr lang="hu-HU" dirty="0">
                <a:latin typeface="+mj-lt"/>
              </a:rPr>
              <a:t>kamatlábainál </a:t>
            </a:r>
            <a:r>
              <a:rPr lang="hu-HU" dirty="0" smtClean="0">
                <a:latin typeface="+mj-lt"/>
              </a:rPr>
              <a:t>maximum </a:t>
            </a:r>
            <a:r>
              <a:rPr lang="hu-HU" b="1" dirty="0" smtClean="0">
                <a:latin typeface="+mj-lt"/>
              </a:rPr>
              <a:t>2%-al lehet </a:t>
            </a:r>
            <a:r>
              <a:rPr lang="hu-HU" b="1" dirty="0">
                <a:latin typeface="+mj-lt"/>
              </a:rPr>
              <a:t>magasabb ez az </a:t>
            </a:r>
            <a:r>
              <a:rPr lang="hu-HU" b="1" dirty="0" smtClean="0">
                <a:latin typeface="+mj-lt"/>
              </a:rPr>
              <a:t>érték</a:t>
            </a:r>
            <a:r>
              <a:rPr lang="hu-HU" dirty="0" smtClean="0">
                <a:latin typeface="+mj-lt"/>
              </a:rPr>
              <a:t>.</a:t>
            </a:r>
            <a:endParaRPr lang="hu-HU" dirty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Ezt </a:t>
            </a:r>
            <a:r>
              <a:rPr lang="hu-HU" dirty="0">
                <a:latin typeface="+mj-lt"/>
              </a:rPr>
              <a:t>a feltételt </a:t>
            </a:r>
            <a:r>
              <a:rPr lang="hu-HU" dirty="0" smtClean="0">
                <a:latin typeface="+mj-lt"/>
              </a:rPr>
              <a:t>teljesítjük.</a:t>
            </a:r>
          </a:p>
          <a:p>
            <a:pPr algn="just"/>
            <a:endParaRPr lang="hu-HU" dirty="0" smtClean="0">
              <a:latin typeface="+mj-lt"/>
            </a:endParaRPr>
          </a:p>
          <a:p>
            <a:pPr algn="just"/>
            <a:r>
              <a:rPr lang="hu-HU" b="1" dirty="0" smtClean="0">
                <a:latin typeface="+mj-lt"/>
              </a:rPr>
              <a:t>Árfolyam-stabilitás</a:t>
            </a:r>
          </a:p>
          <a:p>
            <a:pPr algn="just"/>
            <a:r>
              <a:rPr lang="hu-HU" dirty="0" smtClean="0">
                <a:latin typeface="+mj-lt"/>
              </a:rPr>
              <a:t>Magyarország </a:t>
            </a:r>
            <a:r>
              <a:rPr lang="hu-HU" dirty="0">
                <a:latin typeface="+mj-lt"/>
              </a:rPr>
              <a:t>nem vesz </a:t>
            </a:r>
            <a:r>
              <a:rPr lang="hu-HU" dirty="0" smtClean="0">
                <a:latin typeface="+mj-lt"/>
              </a:rPr>
              <a:t>részt az ERM </a:t>
            </a:r>
            <a:r>
              <a:rPr lang="hu-HU" dirty="0" err="1" smtClean="0">
                <a:latin typeface="+mj-lt"/>
              </a:rPr>
              <a:t>II-ben</a:t>
            </a:r>
            <a:r>
              <a:rPr lang="hu-HU" dirty="0" smtClean="0">
                <a:latin typeface="+mj-lt"/>
              </a:rPr>
              <a:t>, ami </a:t>
            </a:r>
            <a:r>
              <a:rPr lang="hu-HU" dirty="0">
                <a:latin typeface="+mj-lt"/>
              </a:rPr>
              <a:t>mérné a </a:t>
            </a:r>
            <a:r>
              <a:rPr lang="hu-HU" b="1" dirty="0">
                <a:latin typeface="+mj-lt"/>
              </a:rPr>
              <a:t>forint kilengéseit az euróhoz </a:t>
            </a:r>
            <a:r>
              <a:rPr lang="hu-HU" b="1" dirty="0" smtClean="0">
                <a:latin typeface="+mj-lt"/>
              </a:rPr>
              <a:t>képest</a:t>
            </a:r>
            <a:r>
              <a:rPr lang="hu-HU" dirty="0" smtClean="0">
                <a:latin typeface="+mj-lt"/>
              </a:rPr>
              <a:t>. Főszabály </a:t>
            </a:r>
            <a:r>
              <a:rPr lang="hu-HU" dirty="0">
                <a:latin typeface="+mj-lt"/>
              </a:rPr>
              <a:t>szerint </a:t>
            </a:r>
            <a:r>
              <a:rPr lang="hu-HU" dirty="0" smtClean="0">
                <a:latin typeface="+mj-lt"/>
              </a:rPr>
              <a:t>megegyezés </a:t>
            </a:r>
            <a:r>
              <a:rPr lang="hu-HU" dirty="0">
                <a:latin typeface="+mj-lt"/>
              </a:rPr>
              <a:t>szerinti árfolyamhoz képest legfeljebb </a:t>
            </a:r>
            <a:r>
              <a:rPr lang="hu-HU" dirty="0" smtClean="0"/>
              <a:t>±1</a:t>
            </a:r>
            <a:r>
              <a:rPr lang="hu-HU" dirty="0" smtClean="0">
                <a:latin typeface="+mj-lt"/>
              </a:rPr>
              <a:t>5% </a:t>
            </a:r>
            <a:r>
              <a:rPr lang="hu-HU" dirty="0">
                <a:latin typeface="+mj-lt"/>
              </a:rPr>
              <a:t>lehet a kilengés </a:t>
            </a:r>
            <a:r>
              <a:rPr lang="hu-HU" dirty="0" smtClean="0">
                <a:latin typeface="+mj-lt"/>
              </a:rPr>
              <a:t>két </a:t>
            </a:r>
            <a:r>
              <a:rPr lang="hu-HU" dirty="0">
                <a:latin typeface="+mj-lt"/>
              </a:rPr>
              <a:t>éven keresztül</a:t>
            </a:r>
            <a:r>
              <a:rPr lang="hu-HU" dirty="0" smtClean="0">
                <a:latin typeface="+mj-lt"/>
              </a:rPr>
              <a:t>. Ez a feltétel teljesülne.</a:t>
            </a:r>
            <a:endParaRPr lang="hu-HU" dirty="0">
              <a:latin typeface="+mj-lt"/>
            </a:endParaRPr>
          </a:p>
          <a:p>
            <a:pPr algn="just"/>
            <a:endParaRPr lang="hu-HU" b="1" dirty="0">
              <a:latin typeface="+mj-lt"/>
            </a:endParaRPr>
          </a:p>
          <a:p>
            <a:pPr algn="just"/>
            <a:endParaRPr lang="hu-HU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23728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+mj-lt"/>
              </a:rPr>
              <a:t>Magyarország és az euró bevezetése</a:t>
            </a:r>
            <a:endParaRPr lang="hu-HU" sz="3200" dirty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48" y="1863233"/>
            <a:ext cx="5112568" cy="357246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780408" y="5435701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>
                <a:latin typeface="+mj-lt"/>
              </a:rPr>
              <a:t>Forrás: </a:t>
            </a:r>
            <a:r>
              <a:rPr lang="hu-HU" sz="1050" dirty="0" smtClean="0">
                <a:latin typeface="+mj-lt"/>
                <a:hlinkClick r:id="rId3"/>
              </a:rPr>
              <a:t>LINK</a:t>
            </a:r>
            <a:endParaRPr lang="hu-HU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259632" y="272544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latin typeface="+mj-lt"/>
              </a:rPr>
              <a:t>Köszönöm a figyelmet!</a:t>
            </a:r>
            <a:endParaRPr lang="hu-HU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9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 txBox="1">
            <a:spLocks/>
          </p:cNvSpPr>
          <p:nvPr/>
        </p:nvSpPr>
        <p:spPr bwMode="auto">
          <a:xfrm>
            <a:off x="1336948" y="-1344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smtClean="0"/>
              <a:t>Történeti áttekintés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403920" y="1844824"/>
            <a:ext cx="8416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monetáris unió </a:t>
            </a:r>
            <a:r>
              <a:rPr lang="hu-HU" sz="2400" b="1" dirty="0" smtClean="0">
                <a:latin typeface="+mj-lt"/>
              </a:rPr>
              <a:t>kialakításának </a:t>
            </a:r>
            <a:r>
              <a:rPr lang="hu-HU" sz="2400" dirty="0">
                <a:latin typeface="+mj-lt"/>
              </a:rPr>
              <a:t>igénye az 1960-as évek végén vetődött fel, majd </a:t>
            </a:r>
            <a:r>
              <a:rPr lang="hu-HU" sz="2400" dirty="0" smtClean="0">
                <a:latin typeface="+mj-lt"/>
              </a:rPr>
              <a:t>1970-re </a:t>
            </a:r>
            <a:r>
              <a:rPr lang="hu-HU" sz="2400" dirty="0">
                <a:latin typeface="+mj-lt"/>
              </a:rPr>
              <a:t>a Werner-bizottság elkészült a javaslatával.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javaslat alapján a gazdasági és monetáris unió 1971-1980 között </a:t>
            </a:r>
            <a:r>
              <a:rPr lang="hu-HU" sz="2400" b="1" dirty="0">
                <a:latin typeface="+mj-lt"/>
              </a:rPr>
              <a:t>több szakaszban jött volna létre</a:t>
            </a:r>
            <a:r>
              <a:rPr lang="hu-HU" sz="2400" dirty="0">
                <a:latin typeface="+mj-lt"/>
              </a:rPr>
              <a:t>, azonban a </a:t>
            </a:r>
            <a:r>
              <a:rPr lang="hu-HU" sz="2400" dirty="0" err="1">
                <a:latin typeface="+mj-lt"/>
              </a:rPr>
              <a:t>Bretton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Woods-i</a:t>
            </a:r>
            <a:r>
              <a:rPr lang="hu-HU" sz="2400" dirty="0">
                <a:latin typeface="+mj-lt"/>
              </a:rPr>
              <a:t> rendszer összeomlása</a:t>
            </a:r>
            <a:r>
              <a:rPr lang="hu-HU" sz="2400" dirty="0" smtClean="0">
                <a:latin typeface="+mj-lt"/>
              </a:rPr>
              <a:t>, és az </a:t>
            </a:r>
            <a:r>
              <a:rPr lang="hu-HU" sz="2400" dirty="0">
                <a:latin typeface="+mj-lt"/>
              </a:rPr>
              <a:t>olajválság által ez </a:t>
            </a:r>
            <a:r>
              <a:rPr lang="hu-HU" sz="2400" dirty="0" smtClean="0">
                <a:latin typeface="+mj-lt"/>
              </a:rPr>
              <a:t>meghiúsult.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gazdasági és monetáris unió (GMU) létrehozásának </a:t>
            </a:r>
            <a:r>
              <a:rPr lang="hu-HU" sz="2400" b="1" dirty="0" smtClean="0">
                <a:latin typeface="+mj-lt"/>
              </a:rPr>
              <a:t>jogi és intézményi alapjait</a:t>
            </a:r>
            <a:r>
              <a:rPr lang="hu-HU" sz="2400" dirty="0" smtClean="0">
                <a:latin typeface="+mj-lt"/>
              </a:rPr>
              <a:t> a Maastrichti Szerződés fektette le.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30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b="1" dirty="0" smtClean="0"/>
              <a:t>Európai Monetáris Rendszer</a:t>
            </a:r>
            <a:endParaRPr lang="hu-HU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224508" y="1335336"/>
            <a:ext cx="881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1979-ben </a:t>
            </a:r>
            <a:r>
              <a:rPr lang="hu-HU" dirty="0" err="1">
                <a:latin typeface="+mj-lt"/>
              </a:rPr>
              <a:t>Giscard-Schmidt-javaslat</a:t>
            </a:r>
            <a:r>
              <a:rPr lang="hu-HU" dirty="0">
                <a:latin typeface="+mj-lt"/>
              </a:rPr>
              <a:t> </a:t>
            </a:r>
            <a:r>
              <a:rPr lang="hu-HU" b="1" dirty="0" smtClean="0">
                <a:latin typeface="+mj-lt"/>
              </a:rPr>
              <a:t>Európai </a:t>
            </a:r>
            <a:r>
              <a:rPr lang="hu-HU" b="1" dirty="0">
                <a:latin typeface="+mj-lt"/>
              </a:rPr>
              <a:t>Monetáris Rendszer (EMR) kialakítására</a:t>
            </a:r>
            <a:r>
              <a:rPr lang="hu-HU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Létrehozásának célja a Közösségen belüli </a:t>
            </a:r>
            <a:r>
              <a:rPr lang="hu-HU" b="1" dirty="0" err="1" smtClean="0">
                <a:latin typeface="+mj-lt"/>
              </a:rPr>
              <a:t>árfolyamstabilitás</a:t>
            </a:r>
            <a:r>
              <a:rPr lang="hu-HU" b="1" dirty="0" smtClean="0">
                <a:latin typeface="+mj-lt"/>
              </a:rPr>
              <a:t> megteremtése</a:t>
            </a:r>
            <a:r>
              <a:rPr lang="hu-HU" dirty="0" smtClean="0">
                <a:latin typeface="+mj-lt"/>
              </a:rPr>
              <a:t>.</a:t>
            </a:r>
            <a:endParaRPr lang="hu-HU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4522163"/>
              </p:ext>
            </p:extLst>
          </p:nvPr>
        </p:nvGraphicFramePr>
        <p:xfrm>
          <a:off x="5295540" y="2653657"/>
          <a:ext cx="370841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224508" y="1981667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+mj-lt"/>
              </a:rPr>
              <a:t>Az EMR pozitív hatása: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árfolyam-ingadozások jelentős mértékben csökkentek a tagállamok valutái között.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Segítette a kormányok antiinflációs politikáját.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Megteremtette a gazdaságpolitikai koordináció alapjait.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latin typeface="+mj-lt"/>
            </a:endParaRPr>
          </a:p>
          <a:p>
            <a:pPr algn="just"/>
            <a:r>
              <a:rPr lang="hu-HU" dirty="0" smtClean="0">
                <a:latin typeface="+mj-lt"/>
              </a:rPr>
              <a:t>1979-ben </a:t>
            </a:r>
            <a:r>
              <a:rPr lang="hu-HU" dirty="0">
                <a:latin typeface="+mj-lt"/>
              </a:rPr>
              <a:t>létrehozták az </a:t>
            </a:r>
            <a:r>
              <a:rPr lang="hu-HU" b="1" dirty="0">
                <a:latin typeface="+mj-lt"/>
              </a:rPr>
              <a:t>európai árfolyam-mechanizmust (ERM)</a:t>
            </a:r>
            <a:r>
              <a:rPr lang="hu-HU" dirty="0">
                <a:latin typeface="+mj-lt"/>
              </a:rPr>
              <a:t>, hogy </a:t>
            </a:r>
            <a:r>
              <a:rPr lang="hu-HU" dirty="0" smtClean="0">
                <a:latin typeface="+mj-lt"/>
              </a:rPr>
              <a:t>az</a:t>
            </a:r>
            <a:r>
              <a:rPr lang="hu-HU" dirty="0">
                <a:latin typeface="+mj-lt"/>
              </a:rPr>
              <a:t> euró bevezetésére való felkészülés jegyében csökkentse az </a:t>
            </a:r>
            <a:r>
              <a:rPr lang="hu-HU" dirty="0" err="1">
                <a:latin typeface="+mj-lt"/>
              </a:rPr>
              <a:t>árfolyamingadozást</a:t>
            </a:r>
            <a:r>
              <a:rPr lang="hu-HU" dirty="0">
                <a:latin typeface="+mj-lt"/>
              </a:rPr>
              <a:t> és hozzájáruljon pénzügyi stabilitáshoz.</a:t>
            </a:r>
          </a:p>
          <a:p>
            <a:pPr algn="just"/>
            <a:r>
              <a:rPr lang="hu-HU" dirty="0">
                <a:latin typeface="+mj-lt"/>
              </a:rPr>
              <a:t>1999-ben az </a:t>
            </a:r>
            <a:r>
              <a:rPr lang="hu-HU" dirty="0" err="1">
                <a:latin typeface="+mj-lt"/>
              </a:rPr>
              <a:t>ERM-et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az </a:t>
            </a:r>
            <a:r>
              <a:rPr lang="hu-HU" b="1" dirty="0" smtClean="0">
                <a:latin typeface="+mj-lt"/>
              </a:rPr>
              <a:t>ERM II</a:t>
            </a:r>
            <a:r>
              <a:rPr lang="hu-HU" dirty="0" smtClean="0">
                <a:latin typeface="+mj-lt"/>
              </a:rPr>
              <a:t> </a:t>
            </a:r>
            <a:r>
              <a:rPr lang="hu-HU" dirty="0">
                <a:latin typeface="+mj-lt"/>
              </a:rPr>
              <a:t>váltotta </a:t>
            </a:r>
            <a:r>
              <a:rPr lang="hu-HU" dirty="0" smtClean="0">
                <a:latin typeface="+mj-lt"/>
              </a:rPr>
              <a:t>fel. A régi </a:t>
            </a:r>
            <a:r>
              <a:rPr lang="hu-HU" dirty="0" err="1" smtClean="0">
                <a:latin typeface="+mj-lt"/>
              </a:rPr>
              <a:t>ERM-hez</a:t>
            </a:r>
            <a:r>
              <a:rPr lang="hu-HU" dirty="0" smtClean="0">
                <a:latin typeface="+mj-lt"/>
              </a:rPr>
              <a:t> hasonlóan, </a:t>
            </a:r>
            <a:r>
              <a:rPr lang="hu-HU" dirty="0">
                <a:latin typeface="+mj-lt"/>
              </a:rPr>
              <a:t>a tagdeviza a belépéskor meghatározott, de indokolt esetben változtatható központi árfolyam körül ±15%-os </a:t>
            </a:r>
            <a:r>
              <a:rPr lang="hu-HU" dirty="0" smtClean="0">
                <a:latin typeface="+mj-lt"/>
              </a:rPr>
              <a:t>sávban. </a:t>
            </a:r>
          </a:p>
        </p:txBody>
      </p:sp>
    </p:spTree>
    <p:extLst>
      <p:ext uri="{BB962C8B-B14F-4D97-AF65-F5344CB8AC3E}">
        <p14:creationId xmlns:p14="http://schemas.microsoft.com/office/powerpoint/2010/main" val="36834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763688" y="-21952"/>
            <a:ext cx="7772400" cy="1470025"/>
          </a:xfrm>
        </p:spPr>
        <p:txBody>
          <a:bodyPr/>
          <a:lstStyle/>
          <a:p>
            <a:r>
              <a:rPr lang="hu-HU" b="1" dirty="0" smtClean="0"/>
              <a:t>Közös pénz bevezetése</a:t>
            </a:r>
            <a:endParaRPr lang="hu-HU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13160" y="1484784"/>
            <a:ext cx="84969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+mj-lt"/>
              </a:rPr>
              <a:t>1989. április: </a:t>
            </a:r>
            <a:r>
              <a:rPr lang="hu-HU" sz="2400" b="1" dirty="0" err="1" smtClean="0">
                <a:latin typeface="+mj-lt"/>
              </a:rPr>
              <a:t>Delors-terv</a:t>
            </a:r>
            <a:r>
              <a:rPr lang="hu-HU" sz="2400" b="1" dirty="0" smtClean="0">
                <a:latin typeface="+mj-lt"/>
              </a:rPr>
              <a:t> - </a:t>
            </a:r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közös pénz </a:t>
            </a:r>
            <a:r>
              <a:rPr lang="hu-HU" sz="2400" dirty="0" smtClean="0">
                <a:latin typeface="+mj-lt"/>
              </a:rPr>
              <a:t>bevezetését az </a:t>
            </a:r>
            <a:r>
              <a:rPr lang="hu-HU" sz="2400" b="1" dirty="0" smtClean="0">
                <a:latin typeface="+mj-lt"/>
              </a:rPr>
              <a:t>árfolyam-bizonytalanság </a:t>
            </a:r>
            <a:r>
              <a:rPr lang="hu-HU" sz="2400" b="1" dirty="0">
                <a:latin typeface="+mj-lt"/>
              </a:rPr>
              <a:t>és árfolyamkockázatok </a:t>
            </a:r>
            <a:r>
              <a:rPr lang="hu-HU" sz="2400" dirty="0">
                <a:latin typeface="+mj-lt"/>
              </a:rPr>
              <a:t>teljes kiküszöbölése tette szükségessé</a:t>
            </a:r>
            <a:r>
              <a:rPr lang="hu-HU" sz="24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dirty="0" err="1" smtClean="0">
                <a:latin typeface="+mj-lt"/>
              </a:rPr>
              <a:t>Delors-jelentés</a:t>
            </a:r>
            <a:r>
              <a:rPr lang="hu-HU" sz="2400" dirty="0" smtClean="0">
                <a:latin typeface="+mj-lt"/>
              </a:rPr>
              <a:t> </a:t>
            </a:r>
            <a:r>
              <a:rPr lang="hu-HU" sz="2400" b="1" dirty="0" smtClean="0">
                <a:latin typeface="+mj-lt"/>
              </a:rPr>
              <a:t>három </a:t>
            </a:r>
            <a:r>
              <a:rPr lang="hu-HU" sz="2400" b="1" dirty="0">
                <a:latin typeface="+mj-lt"/>
              </a:rPr>
              <a:t>tényezőt </a:t>
            </a:r>
            <a:r>
              <a:rPr lang="hu-HU" sz="2400" dirty="0" smtClean="0">
                <a:latin typeface="+mj-lt"/>
              </a:rPr>
              <a:t>emelt ki, mint </a:t>
            </a:r>
            <a:r>
              <a:rPr lang="hu-HU" sz="2400" dirty="0">
                <a:latin typeface="+mj-lt"/>
              </a:rPr>
              <a:t>a monetáris unió nélkülözhetetlen </a:t>
            </a:r>
            <a:r>
              <a:rPr lang="hu-HU" sz="2400" dirty="0" smtClean="0">
                <a:latin typeface="+mj-lt"/>
              </a:rPr>
              <a:t>előfeltétele: </a:t>
            </a:r>
          </a:p>
          <a:p>
            <a:pPr marL="10795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valuták </a:t>
            </a:r>
            <a:r>
              <a:rPr lang="hu-HU" sz="2400" dirty="0">
                <a:latin typeface="+mj-lt"/>
              </a:rPr>
              <a:t>teljes konvertibilitása, </a:t>
            </a:r>
          </a:p>
          <a:p>
            <a:pPr marL="10795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tőkekorlátozások teljes megszüntetése, </a:t>
            </a:r>
            <a:endParaRPr lang="hu-HU" sz="2400" dirty="0" smtClean="0">
              <a:latin typeface="+mj-lt"/>
            </a:endParaRPr>
          </a:p>
          <a:p>
            <a:pPr marL="10795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keresztárfolyamok visszafordíthatatlan </a:t>
            </a:r>
            <a:r>
              <a:rPr lang="hu-HU" sz="2400" dirty="0" smtClean="0">
                <a:latin typeface="+mj-lt"/>
              </a:rPr>
              <a:t>rögzítése.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monetáris unió létrehozása </a:t>
            </a:r>
            <a:r>
              <a:rPr lang="hu-HU" sz="2400" dirty="0">
                <a:latin typeface="+mj-lt"/>
              </a:rPr>
              <a:t>szempontjából az első mérföldkövet </a:t>
            </a:r>
            <a:r>
              <a:rPr lang="hu-HU" sz="2400" dirty="0" smtClean="0">
                <a:latin typeface="+mj-lt"/>
              </a:rPr>
              <a:t>a </a:t>
            </a:r>
            <a:r>
              <a:rPr lang="hu-HU" sz="2400" b="1" dirty="0" smtClean="0">
                <a:latin typeface="+mj-lt"/>
              </a:rPr>
              <a:t>Maastrichti Szerződés (1993) </a:t>
            </a:r>
            <a:r>
              <a:rPr lang="hu-HU" sz="2400" dirty="0">
                <a:latin typeface="+mj-lt"/>
              </a:rPr>
              <a:t>jelentette, amelyhez viszonyítva egy </a:t>
            </a:r>
            <a:r>
              <a:rPr lang="hu-HU" sz="2400" b="1" dirty="0">
                <a:latin typeface="+mj-lt"/>
              </a:rPr>
              <a:t>háromszakaszos menetrendben </a:t>
            </a:r>
            <a:r>
              <a:rPr lang="hu-HU" sz="2400" dirty="0">
                <a:latin typeface="+mj-lt"/>
              </a:rPr>
              <a:t>rajzolható fel a </a:t>
            </a:r>
            <a:r>
              <a:rPr lang="hu-HU" sz="2400" dirty="0" smtClean="0">
                <a:latin typeface="+mj-lt"/>
              </a:rPr>
              <a:t>gazdasági és monetáris unió (GMU) megvalósítása.</a:t>
            </a:r>
          </a:p>
          <a:p>
            <a:pPr algn="just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219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 txBox="1">
            <a:spLocks/>
          </p:cNvSpPr>
          <p:nvPr/>
        </p:nvSpPr>
        <p:spPr bwMode="auto">
          <a:xfrm>
            <a:off x="1336948" y="-1344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dirty="0"/>
              <a:t>Közös pénz bevezetése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1988" y="1456581"/>
            <a:ext cx="83424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+mj-lt"/>
              </a:rPr>
              <a:t>A GMU három fázisban valósult meg:</a:t>
            </a:r>
          </a:p>
          <a:p>
            <a:pPr algn="ctr"/>
            <a:endParaRPr lang="hu-HU" sz="2200" b="1" dirty="0" smtClean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hu-HU" sz="2200" b="1" dirty="0" smtClean="0">
                <a:latin typeface="+mj-lt"/>
              </a:rPr>
              <a:t>szakasz: 1990-1993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 tagállamok közötti szabad tőkemozgás biztosítása, olyan lépéseket tartalmazott, amelyek nem igényeltek jogi módosításokat.</a:t>
            </a:r>
          </a:p>
          <a:p>
            <a:pPr algn="just"/>
            <a:r>
              <a:rPr lang="hu-HU" sz="2200" b="1" dirty="0" smtClean="0">
                <a:latin typeface="+mj-lt"/>
              </a:rPr>
              <a:t>2. szakasz: 1994-1998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 tagállami gazdasági- és monetárispolitikák közelítése.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Létrejött az Európai Monetáris Intézet (euró kibocsátása, EKB létrehozása).</a:t>
            </a:r>
          </a:p>
          <a:p>
            <a:pPr algn="just"/>
            <a:r>
              <a:rPr lang="hu-HU" sz="2200" b="1" dirty="0" smtClean="0">
                <a:latin typeface="+mj-lt"/>
              </a:rPr>
              <a:t>3. szakasz: 1999. január 1 óta folyamatosan tart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A tagállamok fokozatosan bevezetik az eurót és végrehajtják a közös monetáris politikát.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j-lt"/>
              </a:rPr>
              <a:t>Megkezdte működését az Európai Központi Bank és a Központi Bankok Európai Rendszere.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01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 txBox="1">
            <a:spLocks/>
          </p:cNvSpPr>
          <p:nvPr/>
        </p:nvSpPr>
        <p:spPr bwMode="auto">
          <a:xfrm>
            <a:off x="1336948" y="-1344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dirty="0"/>
              <a:t>Közös pénz bevezetése</a:t>
            </a:r>
          </a:p>
        </p:txBody>
      </p:sp>
      <p:sp>
        <p:nvSpPr>
          <p:cNvPr id="2" name="Téglalap 1"/>
          <p:cNvSpPr/>
          <p:nvPr/>
        </p:nvSpPr>
        <p:spPr>
          <a:xfrm>
            <a:off x="323528" y="1628800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>
                <a:latin typeface="+mj-lt"/>
              </a:rPr>
              <a:t>A közös pénz tagállamokba történő bevezetéséhez szükséges feltételek, a </a:t>
            </a:r>
            <a:r>
              <a:rPr lang="hu-HU" sz="2400" b="1" dirty="0" smtClean="0">
                <a:latin typeface="+mj-lt"/>
              </a:rPr>
              <a:t>maastrichti konvergencia </a:t>
            </a:r>
            <a:r>
              <a:rPr lang="hu-HU" sz="2400" dirty="0" smtClean="0">
                <a:latin typeface="+mj-lt"/>
              </a:rPr>
              <a:t>kritériumok:</a:t>
            </a:r>
            <a:endParaRPr lang="hu-HU" sz="2400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Árstabilitás: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az infláció emelkedése </a:t>
            </a:r>
            <a:r>
              <a:rPr lang="hu-HU" sz="2000" dirty="0" smtClean="0">
                <a:latin typeface="+mj-lt"/>
              </a:rPr>
              <a:t>nem </a:t>
            </a:r>
            <a:r>
              <a:rPr lang="hu-HU" sz="2000" dirty="0" smtClean="0">
                <a:latin typeface="+mj-lt"/>
              </a:rPr>
              <a:t>haladhatja meg </a:t>
            </a:r>
            <a:r>
              <a:rPr lang="hu-HU" sz="2000" b="1" dirty="0" smtClean="0">
                <a:latin typeface="+mj-lt"/>
              </a:rPr>
              <a:t>1,5%-nál</a:t>
            </a:r>
            <a:r>
              <a:rPr lang="hu-HU" sz="2000" dirty="0" smtClean="0">
                <a:latin typeface="+mj-lt"/>
              </a:rPr>
              <a:t> jobban a három legalacsonyabb inflációs rátájú tagállam átlagindexét.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Kamatok konvergenciája: </a:t>
            </a:r>
            <a:r>
              <a:rPr lang="hu-HU" sz="2000" dirty="0">
                <a:latin typeface="+mj-lt"/>
              </a:rPr>
              <a:t>a </a:t>
            </a:r>
            <a:r>
              <a:rPr lang="hu-HU" sz="2000" dirty="0" smtClean="0">
                <a:latin typeface="+mj-lt"/>
              </a:rPr>
              <a:t>hosszú lejáratú </a:t>
            </a:r>
            <a:r>
              <a:rPr lang="hu-HU" sz="2000" dirty="0" smtClean="0">
                <a:latin typeface="+mj-lt"/>
              </a:rPr>
              <a:t>kamatláb </a:t>
            </a:r>
            <a:r>
              <a:rPr lang="hu-HU" sz="2000" b="1" dirty="0" smtClean="0">
                <a:latin typeface="+mj-lt"/>
              </a:rPr>
              <a:t>2</a:t>
            </a:r>
            <a:r>
              <a:rPr lang="hu-HU" sz="2000" b="1" dirty="0" smtClean="0">
                <a:latin typeface="+mj-lt"/>
              </a:rPr>
              <a:t>%-nál</a:t>
            </a:r>
            <a:r>
              <a:rPr lang="hu-HU" sz="2000" dirty="0" smtClean="0">
                <a:latin typeface="+mj-lt"/>
              </a:rPr>
              <a:t> többel nem haladhatja meg a három legalacsonyabb inflációval rendelkező tagállam átlagát.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err="1">
                <a:latin typeface="+mj-lt"/>
              </a:rPr>
              <a:t>Árfolyamstabilitás</a:t>
            </a:r>
            <a:r>
              <a:rPr lang="hu-HU" sz="2000" b="1" dirty="0">
                <a:latin typeface="+mj-lt"/>
              </a:rPr>
              <a:t>: </a:t>
            </a:r>
            <a:r>
              <a:rPr lang="hu-HU" sz="2000" dirty="0" smtClean="0">
                <a:latin typeface="+mj-lt"/>
              </a:rPr>
              <a:t>a tagországok valutáik </a:t>
            </a:r>
            <a:r>
              <a:rPr lang="hu-HU" sz="2000" dirty="0">
                <a:latin typeface="+mj-lt"/>
              </a:rPr>
              <a:t>piaci </a:t>
            </a:r>
            <a:r>
              <a:rPr lang="hu-HU" sz="2000" dirty="0" smtClean="0">
                <a:latin typeface="+mj-lt"/>
              </a:rPr>
              <a:t>árfolyamát </a:t>
            </a:r>
            <a:r>
              <a:rPr lang="hu-HU" sz="2000" dirty="0">
                <a:latin typeface="+mj-lt"/>
              </a:rPr>
              <a:t>az </a:t>
            </a:r>
            <a:r>
              <a:rPr lang="hu-HU" sz="2000" dirty="0" smtClean="0">
                <a:latin typeface="+mj-lt"/>
              </a:rPr>
              <a:t>EMR árfolyam-mechanizmusán </a:t>
            </a:r>
            <a:r>
              <a:rPr lang="hu-HU" sz="2000" dirty="0" smtClean="0">
                <a:latin typeface="+mj-lt"/>
              </a:rPr>
              <a:t>belül az utóbbi két évben </a:t>
            </a:r>
            <a:r>
              <a:rPr lang="hu-HU" sz="2000" b="1" dirty="0" smtClean="0">
                <a:latin typeface="+mj-lt"/>
              </a:rPr>
              <a:t>nem értékelhetik le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Fenntartható </a:t>
            </a:r>
            <a:r>
              <a:rPr lang="hu-HU" sz="2000" b="1" dirty="0">
                <a:latin typeface="+mj-lt"/>
              </a:rPr>
              <a:t>költségvetés: </a:t>
            </a:r>
            <a:r>
              <a:rPr lang="hu-HU" sz="2000" dirty="0">
                <a:latin typeface="+mj-lt"/>
              </a:rPr>
              <a:t>a költségvetési hiány </a:t>
            </a:r>
            <a:r>
              <a:rPr lang="hu-HU" sz="2000" b="1" dirty="0">
                <a:latin typeface="+mj-lt"/>
              </a:rPr>
              <a:t>maximum 3%</a:t>
            </a:r>
            <a:r>
              <a:rPr lang="hu-HU" sz="2000" dirty="0">
                <a:latin typeface="+mj-lt"/>
              </a:rPr>
              <a:t>, a bruttó államadósság </a:t>
            </a:r>
            <a:r>
              <a:rPr lang="hu-HU" sz="2000" b="1" dirty="0">
                <a:latin typeface="+mj-lt"/>
              </a:rPr>
              <a:t>maximum 60%-a lehet </a:t>
            </a:r>
            <a:r>
              <a:rPr lang="hu-HU" sz="2000" dirty="0">
                <a:latin typeface="+mj-lt"/>
              </a:rPr>
              <a:t>a nemzeti </a:t>
            </a:r>
            <a:r>
              <a:rPr lang="hu-HU" sz="2000" dirty="0" smtClean="0">
                <a:latin typeface="+mj-lt"/>
              </a:rPr>
              <a:t>GDP-nek.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5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9969</TotalTime>
  <Words>2522</Words>
  <Application>Microsoft Office PowerPoint</Application>
  <PresentationFormat>Diavetítés a képernyőre (4:3 oldalarány)</PresentationFormat>
  <Paragraphs>325</Paragraphs>
  <Slides>45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46" baseType="lpstr">
      <vt:lpstr>Office-téma</vt:lpstr>
      <vt:lpstr>Az Európai Unió monetáris politikája</vt:lpstr>
      <vt:lpstr>Fogalommeghatározás</vt:lpstr>
      <vt:lpstr>Történeti áttekintés</vt:lpstr>
      <vt:lpstr>Történeti áttekintés</vt:lpstr>
      <vt:lpstr>PowerPoint bemutató</vt:lpstr>
      <vt:lpstr>Európai Monetáris Rendszer</vt:lpstr>
      <vt:lpstr>Közös pénz bevezetése</vt:lpstr>
      <vt:lpstr>PowerPoint bemutató</vt:lpstr>
      <vt:lpstr>PowerPoint bemutató</vt:lpstr>
      <vt:lpstr>Közös pénz bevezetése</vt:lpstr>
      <vt:lpstr>Közös pénz bevezetése</vt:lpstr>
      <vt:lpstr>Európai Központi Bank </vt:lpstr>
      <vt:lpstr>Európai Központi Bank</vt:lpstr>
      <vt:lpstr>Európai Központi Bank összetétele</vt:lpstr>
      <vt:lpstr>Európai Központi Bank összetétele</vt:lpstr>
      <vt:lpstr>Európai Központi Bank összetétele</vt:lpstr>
      <vt:lpstr>Európai Központi Bank feladata</vt:lpstr>
      <vt:lpstr>Európai Központi Bank feladata</vt:lpstr>
      <vt:lpstr>Európai Számvevőszék </vt:lpstr>
      <vt:lpstr>Európai Számvevőszék</vt:lpstr>
      <vt:lpstr>Európai Számvevőszék</vt:lpstr>
      <vt:lpstr>Európai Számvevőszék összetétele</vt:lpstr>
      <vt:lpstr>Európai Számvevőszék összetétele</vt:lpstr>
      <vt:lpstr>Európai Számvevőszék feladata</vt:lpstr>
      <vt:lpstr>Európai Számvevőszék feladata</vt:lpstr>
      <vt:lpstr>Európai Számvevőszék feladata</vt:lpstr>
      <vt:lpstr>Európai Beruházási Bank</vt:lpstr>
      <vt:lpstr>Európai Beruházási Bank</vt:lpstr>
      <vt:lpstr>Európai Beruházási Bank összetétele</vt:lpstr>
      <vt:lpstr>Európai Beruházási Bank feladatai</vt:lpstr>
      <vt:lpstr>Európai Beruházási Bank feladatai</vt:lpstr>
      <vt:lpstr>Az Európai Unió költségvetése</vt:lpstr>
      <vt:lpstr>Az Unió bevételei</vt:lpstr>
      <vt:lpstr>Mire költi az Unió a pénzt?</vt:lpstr>
      <vt:lpstr>Költségvetés és finanszírozás</vt:lpstr>
      <vt:lpstr>Mire költi az Unió a pénzt?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dmjvph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Köztársaság alkotmányos berendezkedése és közigazgatási rendszere</dc:title>
  <dc:creator>Dr. Tábikné Dr. Bárdos Ildikó</dc:creator>
  <cp:lastModifiedBy>Bartis Tímea</cp:lastModifiedBy>
  <cp:revision>427</cp:revision>
  <dcterms:created xsi:type="dcterms:W3CDTF">2010-04-21T07:27:43Z</dcterms:created>
  <dcterms:modified xsi:type="dcterms:W3CDTF">2020-04-16T16:14:58Z</dcterms:modified>
</cp:coreProperties>
</file>